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1"/>
  </p:notesMasterIdLst>
  <p:sldIdLst>
    <p:sldId id="256" r:id="rId2"/>
    <p:sldId id="279" r:id="rId3"/>
    <p:sldId id="259" r:id="rId4"/>
    <p:sldId id="265" r:id="rId5"/>
    <p:sldId id="280" r:id="rId6"/>
    <p:sldId id="266" r:id="rId7"/>
    <p:sldId id="273" r:id="rId8"/>
    <p:sldId id="274" r:id="rId9"/>
    <p:sldId id="281" r:id="rId10"/>
    <p:sldId id="276" r:id="rId11"/>
    <p:sldId id="267" r:id="rId12"/>
    <p:sldId id="277" r:id="rId13"/>
    <p:sldId id="268" r:id="rId14"/>
    <p:sldId id="269" r:id="rId15"/>
    <p:sldId id="270" r:id="rId16"/>
    <p:sldId id="278" r:id="rId17"/>
    <p:sldId id="275" r:id="rId18"/>
    <p:sldId id="272" r:id="rId19"/>
    <p:sldId id="271"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 Silvestri" initials="P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52E65"/>
    <a:srgbClr val="CCC1D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94660"/>
  </p:normalViewPr>
  <p:slideViewPr>
    <p:cSldViewPr>
      <p:cViewPr varScale="1">
        <p:scale>
          <a:sx n="100" d="100"/>
          <a:sy n="100" d="100"/>
        </p:scale>
        <p:origin x="142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49" tIns="47424" rIns="94849" bIns="47424"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4849" tIns="47424" rIns="94849" bIns="47424" rtlCol="0"/>
          <a:lstStyle>
            <a:lvl1pPr algn="r">
              <a:defRPr sz="1200"/>
            </a:lvl1pPr>
          </a:lstStyle>
          <a:p>
            <a:fld id="{63C4B6FB-2024-4D63-A8AF-F6B6FE785208}" type="datetimeFigureOut">
              <a:rPr lang="en-US" smtClean="0"/>
              <a:pPr/>
              <a:t>1/16/2018</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4849" tIns="47424" rIns="94849" bIns="4742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849" tIns="47424" rIns="94849" bIns="474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4849" tIns="47424" rIns="94849" bIns="47424"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4849" tIns="47424" rIns="94849" bIns="47424" rtlCol="0" anchor="b"/>
          <a:lstStyle>
            <a:lvl1pPr algn="r">
              <a:defRPr sz="1200"/>
            </a:lvl1pPr>
          </a:lstStyle>
          <a:p>
            <a:fld id="{2D552713-EB79-438D-94D2-BD1649BF5BF7}" type="slidenum">
              <a:rPr lang="en-US" smtClean="0"/>
              <a:pPr/>
              <a:t>‹#›</a:t>
            </a:fld>
            <a:endParaRPr lang="en-US"/>
          </a:p>
        </p:txBody>
      </p:sp>
    </p:spTree>
    <p:extLst>
      <p:ext uri="{BB962C8B-B14F-4D97-AF65-F5344CB8AC3E}">
        <p14:creationId xmlns:p14="http://schemas.microsoft.com/office/powerpoint/2010/main" val="217886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52713-EB79-438D-94D2-BD1649BF5BF7}" type="slidenum">
              <a:rPr lang="en-US" smtClean="0"/>
              <a:pPr/>
              <a:t>11</a:t>
            </a:fld>
            <a:endParaRPr lang="en-US"/>
          </a:p>
        </p:txBody>
      </p:sp>
    </p:spTree>
    <p:extLst>
      <p:ext uri="{BB962C8B-B14F-4D97-AF65-F5344CB8AC3E}">
        <p14:creationId xmlns:p14="http://schemas.microsoft.com/office/powerpoint/2010/main" val="399679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0" name="Picture 4" descr="G:\DLT\Graphics\DLT Branded Kit\BangGSwoop.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rot="5400000" flipH="1">
            <a:off x="-1447802" y="1447800"/>
            <a:ext cx="6858002" cy="3962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38400" y="1958975"/>
            <a:ext cx="5308600" cy="1470025"/>
          </a:xfrm>
        </p:spPr>
        <p:txBody>
          <a:bodyPr/>
          <a:lstStyle>
            <a:lvl1pPr>
              <a:defRPr>
                <a:solidFill>
                  <a:srgbClr val="052E65"/>
                </a:solidFill>
              </a:defRPr>
            </a:lvl1pPr>
          </a:lstStyle>
          <a:p>
            <a:r>
              <a:rPr lang="en-US"/>
              <a:t>Click to edit Master title style</a:t>
            </a:r>
            <a:endParaRPr lang="en-US" dirty="0"/>
          </a:p>
        </p:txBody>
      </p:sp>
      <p:sp>
        <p:nvSpPr>
          <p:cNvPr id="3" name="Subtitle 2"/>
          <p:cNvSpPr>
            <a:spLocks noGrp="1"/>
          </p:cNvSpPr>
          <p:nvPr>
            <p:ph type="subTitle" idx="1"/>
          </p:nvPr>
        </p:nvSpPr>
        <p:spPr>
          <a:xfrm>
            <a:off x="2456751" y="3428999"/>
            <a:ext cx="5264851" cy="971550"/>
          </a:xfrm>
        </p:spPr>
        <p:txBody>
          <a:bodyPr/>
          <a:lstStyle>
            <a:lvl1pPr marL="0" indent="0" algn="l">
              <a:buNone/>
              <a:defRPr sz="2000">
                <a:solidFill>
                  <a:srgbClr val="052E6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4101" name="Picture 5" descr="G:\DLT\Graphics\Logos\DLT\SUSL\DonateLife_LogoSUSL_PNG.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58000" y="3733800"/>
            <a:ext cx="1905000" cy="277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6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270790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82296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5514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2"/>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2"/>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534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4416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4323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3448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5297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2"/>
            <a:ext cx="8229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5080000" y="5345521"/>
            <a:ext cx="2133600" cy="476250"/>
          </a:xfrm>
          <a:prstGeom prst="rect">
            <a:avLst/>
          </a:prstGeom>
          <a:ln/>
        </p:spPr>
        <p:txBody>
          <a:bodyPr/>
          <a:lstStyle>
            <a:lvl1pPr>
              <a:defRPr/>
            </a:lvl1pPr>
          </a:lstStyle>
          <a:p>
            <a:pPr>
              <a:defRPr/>
            </a:pPr>
            <a:fld id="{6CE18085-297A-4F18-95BE-853C112BB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357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981202"/>
            <a:ext cx="8229600" cy="4144963"/>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5080000" y="5345521"/>
            <a:ext cx="2133600" cy="476250"/>
          </a:xfrm>
          <a:prstGeom prst="rect">
            <a:avLst/>
          </a:prstGeom>
          <a:ln/>
        </p:spPr>
        <p:txBody>
          <a:bodyPr/>
          <a:lstStyle>
            <a:lvl1pPr>
              <a:defRPr/>
            </a:lvl1pPr>
          </a:lstStyle>
          <a:p>
            <a:pPr>
              <a:defRPr/>
            </a:pPr>
            <a:fld id="{71B458BE-A690-46B9-9D78-C62ED68112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29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981202"/>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fontAlgn="base">
              <a:spcBef>
                <a:spcPct val="0"/>
              </a:spcBef>
              <a:spcAft>
                <a:spcPct val="0"/>
              </a:spcAft>
              <a:defRPr/>
            </a:pPr>
            <a:endParaRPr lang="en-US" dirty="0">
              <a:solidFill>
                <a:srgbClr val="000000"/>
              </a:solidFill>
            </a:endParaRPr>
          </a:p>
        </p:txBody>
      </p:sp>
      <p:pic>
        <p:nvPicPr>
          <p:cNvPr id="7" name="Picture 3" descr="G:\DLT\Graphics\DLT Branded Kit\BangGSwoop.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 y="1200150"/>
            <a:ext cx="9143999" cy="56578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DLT\Graphics\Logos\DLT\Plain\DonateLifeTexas_ColorLogo_PNG.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229600" y="5867400"/>
            <a:ext cx="626615" cy="85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6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2" r:id="rId8"/>
    <p:sldLayoutId id="2147483674" r:id="rId9"/>
    <p:sldLayoutId id="2147483675" r:id="rId10"/>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defRPr>
      </a:lvl2pPr>
      <a:lvl3pPr algn="l" rtl="0" eaLnBrk="1" fontAlgn="base" hangingPunct="1">
        <a:spcBef>
          <a:spcPct val="0"/>
        </a:spcBef>
        <a:spcAft>
          <a:spcPct val="0"/>
        </a:spcAft>
        <a:defRPr sz="4000" b="1">
          <a:solidFill>
            <a:schemeClr val="tx2"/>
          </a:solidFill>
          <a:latin typeface="Arial Narrow" pitchFamily="34" charset="0"/>
        </a:defRPr>
      </a:lvl3pPr>
      <a:lvl4pPr algn="l" rtl="0" eaLnBrk="1" fontAlgn="base" hangingPunct="1">
        <a:spcBef>
          <a:spcPct val="0"/>
        </a:spcBef>
        <a:spcAft>
          <a:spcPct val="0"/>
        </a:spcAft>
        <a:defRPr sz="4000" b="1">
          <a:solidFill>
            <a:schemeClr val="tx2"/>
          </a:solidFill>
          <a:latin typeface="Arial Narrow" pitchFamily="34" charset="0"/>
        </a:defRPr>
      </a:lvl4pPr>
      <a:lvl5pPr algn="l" rtl="0" eaLnBrk="1" fontAlgn="base" hangingPunct="1">
        <a:spcBef>
          <a:spcPct val="0"/>
        </a:spcBef>
        <a:spcAft>
          <a:spcPct val="0"/>
        </a:spcAft>
        <a:defRPr sz="4000" b="1">
          <a:solidFill>
            <a:schemeClr val="tx2"/>
          </a:solidFill>
          <a:latin typeface="Arial Narrow" pitchFamily="34" charset="0"/>
        </a:defRPr>
      </a:lvl5pPr>
      <a:lvl6pPr marL="457200" algn="l" rtl="0" eaLnBrk="1" fontAlgn="base" hangingPunct="1">
        <a:spcBef>
          <a:spcPct val="0"/>
        </a:spcBef>
        <a:spcAft>
          <a:spcPct val="0"/>
        </a:spcAft>
        <a:defRPr sz="4000" b="1">
          <a:solidFill>
            <a:schemeClr val="tx2"/>
          </a:solidFill>
          <a:latin typeface="Arial Narrow" pitchFamily="34" charset="0"/>
        </a:defRPr>
      </a:lvl6pPr>
      <a:lvl7pPr marL="914400" algn="l" rtl="0" eaLnBrk="1" fontAlgn="base" hangingPunct="1">
        <a:spcBef>
          <a:spcPct val="0"/>
        </a:spcBef>
        <a:spcAft>
          <a:spcPct val="0"/>
        </a:spcAft>
        <a:defRPr sz="4000" b="1">
          <a:solidFill>
            <a:schemeClr val="tx2"/>
          </a:solidFill>
          <a:latin typeface="Arial Narrow" pitchFamily="34" charset="0"/>
        </a:defRPr>
      </a:lvl7pPr>
      <a:lvl8pPr marL="1371600" algn="l" rtl="0" eaLnBrk="1" fontAlgn="base" hangingPunct="1">
        <a:spcBef>
          <a:spcPct val="0"/>
        </a:spcBef>
        <a:spcAft>
          <a:spcPct val="0"/>
        </a:spcAft>
        <a:defRPr sz="4000" b="1">
          <a:solidFill>
            <a:schemeClr val="tx2"/>
          </a:solidFill>
          <a:latin typeface="Arial Narrow" pitchFamily="34" charset="0"/>
        </a:defRPr>
      </a:lvl8pPr>
      <a:lvl9pPr marL="1828800" algn="l" rtl="0" eaLnBrk="1" fontAlgn="base" hangingPunct="1">
        <a:spcBef>
          <a:spcPct val="0"/>
        </a:spcBef>
        <a:spcAft>
          <a:spcPct val="0"/>
        </a:spcAft>
        <a:defRPr sz="40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register.donatelifetexas.org/admin/login" TargetMode="Externa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hyperlink" Target="mailto:test@inetz.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hyperlink" Target="http://www.donatelifetexa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onatelifetexas.org/ScanAp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hyperlink" Target="https://register.donatelifetexas.org/admin/"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hyperlink" Target="mailto:Info@DonateLifeTexas.org?subject=DLT%20Scan%20App%20Redemption%20Code%20Request" TargetMode="Externa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hyperlink" Target="http://www.donatelifetexas.org/scanapp"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DLT</a:t>
            </a:r>
            <a:r>
              <a:rPr lang="en-US" dirty="0"/>
              <a:t> On The Go!</a:t>
            </a:r>
          </a:p>
        </p:txBody>
      </p:sp>
      <p:sp>
        <p:nvSpPr>
          <p:cNvPr id="3" name="Subtitle 2"/>
          <p:cNvSpPr>
            <a:spLocks noGrp="1"/>
          </p:cNvSpPr>
          <p:nvPr>
            <p:ph type="subTitle" idx="1"/>
          </p:nvPr>
        </p:nvSpPr>
        <p:spPr>
          <a:xfrm>
            <a:off x="2456751" y="2971800"/>
            <a:ext cx="4248849" cy="971550"/>
          </a:xfrm>
        </p:spPr>
        <p:txBody>
          <a:bodyPr/>
          <a:lstStyle/>
          <a:p>
            <a:r>
              <a:rPr lang="en-US" dirty="0"/>
              <a:t>Donor Registration Anywhere</a:t>
            </a:r>
          </a:p>
        </p:txBody>
      </p:sp>
    </p:spTree>
    <p:extLst>
      <p:ext uri="{BB962C8B-B14F-4D97-AF65-F5344CB8AC3E}">
        <p14:creationId xmlns:p14="http://schemas.microsoft.com/office/powerpoint/2010/main" val="172369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 the Signal</a:t>
            </a:r>
          </a:p>
        </p:txBody>
      </p:sp>
      <p:sp>
        <p:nvSpPr>
          <p:cNvPr id="6" name="Content Placeholder 5"/>
          <p:cNvSpPr>
            <a:spLocks noGrp="1"/>
          </p:cNvSpPr>
          <p:nvPr>
            <p:ph idx="1"/>
          </p:nvPr>
        </p:nvSpPr>
        <p:spPr>
          <a:xfrm>
            <a:off x="457200" y="1524000"/>
            <a:ext cx="5562600" cy="4495800"/>
          </a:xfrm>
        </p:spPr>
        <p:txBody>
          <a:bodyPr/>
          <a:lstStyle/>
          <a:p>
            <a:pPr marL="0" indent="0">
              <a:buNone/>
            </a:pPr>
            <a:r>
              <a:rPr lang="en-US" sz="1600" b="1" dirty="0"/>
              <a:t>Apple or Android, the App requires a strong, consistent signal to work properly.  A weak signal or one with fluctuating strength can cause problems when trying to submit the encrypted license information to the registry. </a:t>
            </a:r>
          </a:p>
          <a:p>
            <a:pPr marL="0" indent="0">
              <a:buNone/>
            </a:pPr>
            <a:endParaRPr lang="en-US" sz="1600" b="1" dirty="0"/>
          </a:p>
          <a:p>
            <a:pPr marL="0" indent="0">
              <a:buNone/>
            </a:pPr>
            <a:r>
              <a:rPr lang="en-US" sz="1600" b="1" dirty="0"/>
              <a:t>Please take note of the signal strength where you are when using the device. If the cell signal isn’t strong or consistent, you may want to connect to </a:t>
            </a:r>
            <a:r>
              <a:rPr lang="en-US" sz="1600" b="1" dirty="0" err="1"/>
              <a:t>WiFi</a:t>
            </a:r>
            <a:r>
              <a:rPr lang="en-US" sz="1600" b="1" dirty="0"/>
              <a:t> instead.</a:t>
            </a:r>
          </a:p>
          <a:p>
            <a:pPr marL="0" indent="0">
              <a:buNone/>
            </a:pPr>
            <a:endParaRPr lang="en-US" sz="1600" b="1" dirty="0"/>
          </a:p>
          <a:p>
            <a:pPr marL="0" indent="0">
              <a:buNone/>
            </a:pPr>
            <a:r>
              <a:rPr lang="en-US" sz="1600" b="1" dirty="0"/>
              <a:t>Here are a few things to be aware of:</a:t>
            </a:r>
            <a:endParaRPr lang="en-US" sz="1600" i="1" dirty="0"/>
          </a:p>
          <a:p>
            <a:r>
              <a:rPr lang="en-US" sz="1600" dirty="0"/>
              <a:t>Buildings made of concrete (like hospitals) and below-ground areas (like basements) can weaken signal strength</a:t>
            </a:r>
          </a:p>
          <a:p>
            <a:r>
              <a:rPr lang="en-US" sz="1600" dirty="0"/>
              <a:t>Events or gatherings with lots of people who may also be using mobile devices (like concerts or sporting events) can cause signal strength to fluctuate</a:t>
            </a:r>
          </a:p>
          <a:p>
            <a:endParaRPr lang="en-US" sz="1600" dirty="0"/>
          </a:p>
        </p:txBody>
      </p:sp>
      <p:pic>
        <p:nvPicPr>
          <p:cNvPr id="5123" name="Picture 3" descr="G:\DLT\Inetz\App\Screenshots\Original\TX App Screenshots 7.18.2014_Page_0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31711" y="2057400"/>
            <a:ext cx="2224179" cy="3154554"/>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6659377" y="1981200"/>
            <a:ext cx="6096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i3.istockimg.com/file_thumbview_approve/50373934/5/stock-illustration-50373934-heart-with-muscle-arms-flat-blue-icon-with-long-shadow.jpg"/>
          <p:cNvPicPr>
            <a:picLocks noChangeAspect="1" noChangeArrowheads="1"/>
          </p:cNvPicPr>
          <p:nvPr/>
        </p:nvPicPr>
        <p:blipFill rotWithShape="1">
          <a:blip r:embed="rId3" cstate="screen">
            <a:clrChange>
              <a:clrFrom>
                <a:srgbClr val="F3F3F5"/>
              </a:clrFrom>
              <a:clrTo>
                <a:srgbClr val="F3F3F5">
                  <a:alpha val="0"/>
                </a:srgbClr>
              </a:clrTo>
            </a:clrChange>
            <a:extLst>
              <a:ext uri="{28A0092B-C50C-407E-A947-70E740481C1C}">
                <a14:useLocalDpi xmlns:a14="http://schemas.microsoft.com/office/drawing/2010/main"/>
              </a:ext>
            </a:extLst>
          </a:blip>
          <a:srcRect/>
          <a:stretch/>
        </p:blipFill>
        <p:spPr bwMode="auto">
          <a:xfrm>
            <a:off x="6853237" y="381000"/>
            <a:ext cx="1381126" cy="15049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153400" y="5867400"/>
            <a:ext cx="74630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20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153400" y="5867400"/>
            <a:ext cx="74630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Using the </a:t>
            </a:r>
            <a:r>
              <a:rPr lang="en-US" dirty="0" err="1"/>
              <a:t>DLT</a:t>
            </a:r>
            <a:r>
              <a:rPr lang="en-US" dirty="0"/>
              <a:t> Scan App</a:t>
            </a:r>
          </a:p>
        </p:txBody>
      </p:sp>
      <p:sp>
        <p:nvSpPr>
          <p:cNvPr id="6" name="Content Placeholder 5"/>
          <p:cNvSpPr>
            <a:spLocks noGrp="1"/>
          </p:cNvSpPr>
          <p:nvPr>
            <p:ph idx="1"/>
          </p:nvPr>
        </p:nvSpPr>
        <p:spPr>
          <a:xfrm>
            <a:off x="457200" y="1524000"/>
            <a:ext cx="5562600" cy="2438400"/>
          </a:xfrm>
        </p:spPr>
        <p:txBody>
          <a:bodyPr/>
          <a:lstStyle/>
          <a:p>
            <a:pPr marL="0" indent="0">
              <a:buNone/>
            </a:pPr>
            <a:r>
              <a:rPr lang="en-US" sz="1600" b="1" dirty="0"/>
              <a:t>The Android and Apple versions of the </a:t>
            </a:r>
            <a:r>
              <a:rPr lang="en-US" sz="1600" b="1" dirty="0" err="1"/>
              <a:t>DLT</a:t>
            </a:r>
            <a:r>
              <a:rPr lang="en-US" sz="1600" b="1" dirty="0"/>
              <a:t> Scan App work very similarly.  These instructions provide the basic operating instructions, though actual device usage may vary slightly.</a:t>
            </a:r>
          </a:p>
          <a:p>
            <a:pPr marL="0" indent="0">
              <a:buNone/>
            </a:pPr>
            <a:endParaRPr lang="en-US" sz="1600" b="1" dirty="0"/>
          </a:p>
          <a:p>
            <a:pPr marL="0" indent="0">
              <a:buNone/>
            </a:pPr>
            <a:r>
              <a:rPr lang="en-US" sz="1600" b="1" dirty="0"/>
              <a:t>Make donor registration as easy as </a:t>
            </a:r>
            <a:r>
              <a:rPr lang="en-US" sz="1600" b="1" i="1" dirty="0"/>
              <a:t>Scan. Click. DONE!</a:t>
            </a:r>
            <a:endParaRPr lang="en-US" sz="1600" i="1" dirty="0"/>
          </a:p>
          <a:p>
            <a:r>
              <a:rPr lang="en-US" sz="1600" dirty="0"/>
              <a:t>Open the </a:t>
            </a:r>
            <a:r>
              <a:rPr lang="en-US" sz="1600" dirty="0" err="1"/>
              <a:t>DLT</a:t>
            </a:r>
            <a:r>
              <a:rPr lang="en-US" sz="1600" dirty="0"/>
              <a:t> Scan App on your mobile device</a:t>
            </a:r>
          </a:p>
          <a:p>
            <a:r>
              <a:rPr lang="en-US" sz="1600" dirty="0"/>
              <a:t>Input your Username and Password to login</a:t>
            </a:r>
          </a:p>
          <a:p>
            <a:endParaRPr lang="en-US" sz="1600" dirty="0"/>
          </a:p>
        </p:txBody>
      </p:sp>
      <p:grpSp>
        <p:nvGrpSpPr>
          <p:cNvPr id="7" name="Group 6"/>
          <p:cNvGrpSpPr/>
          <p:nvPr/>
        </p:nvGrpSpPr>
        <p:grpSpPr>
          <a:xfrm>
            <a:off x="6781800" y="360332"/>
            <a:ext cx="1905000" cy="3158068"/>
            <a:chOff x="6781800" y="360332"/>
            <a:chExt cx="1905000" cy="3158068"/>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059" y="360332"/>
              <a:ext cx="1816741" cy="3158068"/>
            </a:xfrm>
            <a:prstGeom prst="rect">
              <a:avLst/>
            </a:prstGeom>
            <a:ln>
              <a:noFill/>
            </a:ln>
            <a:effectLst>
              <a:outerShdw blurRad="292100" dist="139700" dir="2700000" algn="tl" rotWithShape="0">
                <a:srgbClr val="333333">
                  <a:alpha val="65000"/>
                </a:srgbClr>
              </a:outerShdw>
            </a:effectLst>
          </p:spPr>
        </p:pic>
        <p:sp>
          <p:nvSpPr>
            <p:cNvPr id="15" name="Oval 14"/>
            <p:cNvSpPr/>
            <p:nvPr/>
          </p:nvSpPr>
          <p:spPr>
            <a:xfrm>
              <a:off x="6781800" y="2286000"/>
              <a:ext cx="650968"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5"/>
          <p:cNvSpPr txBox="1">
            <a:spLocks/>
          </p:cNvSpPr>
          <p:nvPr/>
        </p:nvSpPr>
        <p:spPr bwMode="auto">
          <a:xfrm>
            <a:off x="457200" y="3537923"/>
            <a:ext cx="510119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1600" kern="0" dirty="0"/>
              <a:t>Usernames for the App are now abbreviated to the pre@ part of your email address, like this:</a:t>
            </a:r>
          </a:p>
          <a:p>
            <a:pPr lvl="1" defTabSz="1116013"/>
            <a:r>
              <a:rPr lang="en-US" sz="1400" kern="0" dirty="0"/>
              <a:t>Email address:	JoeWhatshisname@blahblah.org</a:t>
            </a:r>
          </a:p>
          <a:p>
            <a:pPr lvl="1" defTabSz="744538"/>
            <a:r>
              <a:rPr lang="en-US" sz="1400" kern="0" dirty="0"/>
              <a:t>New username:	</a:t>
            </a:r>
            <a:r>
              <a:rPr lang="en-US" sz="1400" kern="0" dirty="0" err="1"/>
              <a:t>JoeWhatshisname</a:t>
            </a:r>
            <a:endParaRPr lang="en-US" sz="1400" kern="0" dirty="0"/>
          </a:p>
          <a:p>
            <a:pPr lvl="1"/>
            <a:r>
              <a:rPr lang="en-US" sz="1400" kern="0" dirty="0"/>
              <a:t>Note:  the full email address is still required for logging into the DLT Admin Site.</a:t>
            </a:r>
          </a:p>
        </p:txBody>
      </p:sp>
      <p:grpSp>
        <p:nvGrpSpPr>
          <p:cNvPr id="4" name="Group 3"/>
          <p:cNvGrpSpPr/>
          <p:nvPr/>
        </p:nvGrpSpPr>
        <p:grpSpPr>
          <a:xfrm>
            <a:off x="1858598" y="5138123"/>
            <a:ext cx="2298402" cy="838200"/>
            <a:chOff x="1828800" y="5138122"/>
            <a:chExt cx="2298402" cy="838200"/>
          </a:xfrm>
        </p:grpSpPr>
        <p:pic>
          <p:nvPicPr>
            <p:cNvPr id="10"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28800" y="5138122"/>
              <a:ext cx="2298402"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Oval 10"/>
            <p:cNvSpPr/>
            <p:nvPr/>
          </p:nvSpPr>
          <p:spPr>
            <a:xfrm>
              <a:off x="2438400" y="5339131"/>
              <a:ext cx="398788" cy="342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890441" y="3641785"/>
            <a:ext cx="1872559" cy="3048001"/>
            <a:chOff x="5940983" y="2829909"/>
            <a:chExt cx="2143125" cy="3810000"/>
          </a:xfrm>
        </p:grpSpPr>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0983" y="2829909"/>
              <a:ext cx="2143125" cy="3810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042609" y="3380601"/>
              <a:ext cx="1692658" cy="346249"/>
            </a:xfrm>
            <a:prstGeom prst="rect">
              <a:avLst/>
            </a:prstGeom>
            <a:noFill/>
          </p:spPr>
          <p:txBody>
            <a:bodyPr wrap="square" rtlCol="0">
              <a:spAutoFit/>
            </a:bodyPr>
            <a:lstStyle/>
            <a:p>
              <a:r>
                <a:rPr lang="en-US" sz="1200" dirty="0" err="1"/>
                <a:t>JoeWhatshisname</a:t>
              </a:r>
              <a:endParaRPr lang="en-US" sz="1200" dirty="0"/>
            </a:p>
          </p:txBody>
        </p:sp>
        <p:sp>
          <p:nvSpPr>
            <p:cNvPr id="16" name="TextBox 15"/>
            <p:cNvSpPr txBox="1"/>
            <p:nvPr/>
          </p:nvSpPr>
          <p:spPr>
            <a:xfrm>
              <a:off x="6035244" y="3837801"/>
              <a:ext cx="1031051" cy="276999"/>
            </a:xfrm>
            <a:prstGeom prst="rect">
              <a:avLst/>
            </a:prstGeom>
            <a:noFill/>
          </p:spPr>
          <p:txBody>
            <a:bodyPr wrap="none" rtlCol="0">
              <a:spAutoFit/>
            </a:bodyPr>
            <a:lstStyle/>
            <a:p>
              <a:r>
                <a:rPr lang="en-US" sz="1200" dirty="0"/>
                <a:t>***********</a:t>
              </a:r>
            </a:p>
          </p:txBody>
        </p:sp>
      </p:grpSp>
      <p:sp>
        <p:nvSpPr>
          <p:cNvPr id="18" name="Content Placeholder 5"/>
          <p:cNvSpPr txBox="1">
            <a:spLocks/>
          </p:cNvSpPr>
          <p:nvPr/>
        </p:nvSpPr>
        <p:spPr bwMode="auto">
          <a:xfrm>
            <a:off x="811687" y="6296025"/>
            <a:ext cx="4110598" cy="4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57150" indent="0" algn="ctr">
              <a:buNone/>
            </a:pPr>
            <a:r>
              <a:rPr lang="en-US" sz="1800" kern="0" dirty="0"/>
              <a:t>See Password Reset Info on Page #14</a:t>
            </a:r>
          </a:p>
        </p:txBody>
      </p:sp>
    </p:spTree>
    <p:extLst>
      <p:ext uri="{BB962C8B-B14F-4D97-AF65-F5344CB8AC3E}">
        <p14:creationId xmlns:p14="http://schemas.microsoft.com/office/powerpoint/2010/main" val="358249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39895"/>
            <a:ext cx="6590186" cy="5486400"/>
          </a:xfrm>
        </p:spPr>
        <p:txBody>
          <a:bodyPr/>
          <a:lstStyle/>
          <a:p>
            <a:pPr marL="0" indent="0">
              <a:buNone/>
            </a:pPr>
            <a:r>
              <a:rPr lang="en-US" sz="1600" b="1" dirty="0"/>
              <a:t>Once logged in, you’ll see an option that will allow you to attribute registrations to a specific event.</a:t>
            </a:r>
          </a:p>
          <a:p>
            <a:pPr marL="0" indent="0">
              <a:buNone/>
            </a:pPr>
            <a:endParaRPr lang="en-US" sz="1600" b="1" dirty="0"/>
          </a:p>
          <a:p>
            <a:pPr marL="0" indent="0">
              <a:buNone/>
            </a:pPr>
            <a:r>
              <a:rPr lang="en-US" sz="1600" b="1" dirty="0"/>
              <a:t>The events on the list are those with a corresponding online DLT Campaign Page, created using the Campaign Creator tool on the DLT website.</a:t>
            </a:r>
          </a:p>
          <a:p>
            <a:pPr marL="0" indent="0">
              <a:buNone/>
            </a:pPr>
            <a:endParaRPr lang="en-US" sz="1600" b="1" dirty="0"/>
          </a:p>
          <a:p>
            <a:pPr marL="0" indent="0">
              <a:buNone/>
            </a:pPr>
            <a:r>
              <a:rPr lang="en-US" sz="1600" b="1" dirty="0"/>
              <a:t>Not all events you attend will be listed.  That’s OK, you can skip this step.</a:t>
            </a:r>
          </a:p>
          <a:p>
            <a:pPr marL="0" indent="0">
              <a:buNone/>
            </a:pPr>
            <a:endParaRPr lang="en-US" sz="1600" i="1" dirty="0"/>
          </a:p>
          <a:p>
            <a:r>
              <a:rPr lang="en-US" sz="1600" dirty="0"/>
              <a:t>Select Choose Event to open the menu of options</a:t>
            </a:r>
          </a:p>
          <a:p>
            <a:pPr lvl="1"/>
            <a:r>
              <a:rPr lang="en-US" sz="1400" dirty="0"/>
              <a:t>Tap the dot next to the campaign of choice</a:t>
            </a:r>
          </a:p>
          <a:p>
            <a:pPr lvl="1"/>
            <a:r>
              <a:rPr lang="en-US" sz="1400" dirty="0"/>
              <a:t>Campaigns are listed in alphabetical order</a:t>
            </a:r>
          </a:p>
          <a:p>
            <a:pPr lvl="1"/>
            <a:endParaRPr lang="en-US" sz="1200" dirty="0"/>
          </a:p>
          <a:p>
            <a:r>
              <a:rPr lang="en-US" sz="1600" dirty="0"/>
              <a:t>Once you have selected an event, all registrations scanned after the selection will be attributed to that event until:</a:t>
            </a:r>
          </a:p>
          <a:p>
            <a:pPr lvl="1"/>
            <a:r>
              <a:rPr lang="en-US" sz="1400" dirty="0"/>
              <a:t>You select a different event OR</a:t>
            </a:r>
          </a:p>
          <a:p>
            <a:pPr lvl="1"/>
            <a:r>
              <a:rPr lang="en-US" sz="1400" dirty="0"/>
              <a:t>You log out</a:t>
            </a:r>
          </a:p>
          <a:p>
            <a:pPr marL="457200" lvl="1" indent="0">
              <a:buNone/>
            </a:pPr>
            <a:endParaRPr lang="en-US" sz="1400" dirty="0"/>
          </a:p>
          <a:p>
            <a:pPr>
              <a:spcAft>
                <a:spcPts val="600"/>
              </a:spcAft>
            </a:pPr>
            <a:r>
              <a:rPr lang="en-US" sz="1600" dirty="0"/>
              <a:t>If the event you are working does not have an associated campaign, you can skip this step by tapping “Scan ID”</a:t>
            </a:r>
          </a:p>
          <a:p>
            <a:r>
              <a:rPr lang="en-US" sz="1600" dirty="0"/>
              <a:t>If you opened the list but don’t wish to choose an event, tap the dot beside  - choose event – at the top of the list.</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7233" y="489201"/>
            <a:ext cx="1588434" cy="2823882"/>
          </a:xfrm>
          <a:prstGeom prst="rect">
            <a:avLst/>
          </a:prstGeom>
        </p:spPr>
      </p:pic>
      <p:sp>
        <p:nvSpPr>
          <p:cNvPr id="9" name="Rectangle 8"/>
          <p:cNvSpPr/>
          <p:nvPr/>
        </p:nvSpPr>
        <p:spPr>
          <a:xfrm>
            <a:off x="8153400" y="5867400"/>
            <a:ext cx="74630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7233" y="3478305"/>
            <a:ext cx="1588434" cy="2823883"/>
          </a:xfrm>
          <a:prstGeom prst="rect">
            <a:avLst/>
          </a:prstGeom>
        </p:spPr>
      </p:pic>
    </p:spTree>
    <p:extLst>
      <p:ext uri="{BB962C8B-B14F-4D97-AF65-F5344CB8AC3E}">
        <p14:creationId xmlns:p14="http://schemas.microsoft.com/office/powerpoint/2010/main" val="188373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871269"/>
            <a:ext cx="5410200" cy="2787767"/>
          </a:xfrm>
        </p:spPr>
        <p:txBody>
          <a:bodyPr/>
          <a:lstStyle/>
          <a:p>
            <a:r>
              <a:rPr lang="en-US" sz="1600" dirty="0"/>
              <a:t>Toggle to use the applicant’s desired language – English or Spanish</a:t>
            </a:r>
          </a:p>
          <a:p>
            <a:endParaRPr lang="en-US" sz="1600" dirty="0"/>
          </a:p>
          <a:p>
            <a:r>
              <a:rPr lang="en-US" sz="1600" dirty="0"/>
              <a:t>Click “Scan ID” button</a:t>
            </a:r>
          </a:p>
          <a:p>
            <a:pPr lvl="1"/>
            <a:r>
              <a:rPr lang="en-US" sz="1200" dirty="0"/>
              <a:t>This will open the device’s camera</a:t>
            </a:r>
          </a:p>
          <a:p>
            <a:pPr lvl="1"/>
            <a:r>
              <a:rPr lang="en-US" sz="1200" dirty="0"/>
              <a:t>Align the card’s Digital Bar Code up with the on-screen scanning frame (seen below as green brackets)</a:t>
            </a:r>
          </a:p>
          <a:p>
            <a:pPr lvl="1"/>
            <a:r>
              <a:rPr lang="en-US" sz="1200" dirty="0"/>
              <a:t>Hold the phone so the bar code fills the majority of the screen</a:t>
            </a:r>
          </a:p>
          <a:p>
            <a:pPr marL="690563" lvl="1" indent="-233363"/>
            <a:r>
              <a:rPr lang="en-US" sz="1200" dirty="0"/>
              <a:t>When the image is in focus, the App will automatically read the code. </a:t>
            </a:r>
          </a:p>
          <a:p>
            <a:pPr marL="690563" lvl="1" indent="-233363"/>
            <a:r>
              <a:rPr lang="en-US" sz="1200" b="1" dirty="0"/>
              <a:t>DO NOT </a:t>
            </a:r>
            <a:r>
              <a:rPr lang="en-US" sz="1200" dirty="0"/>
              <a:t>press the Photo button on your phone or take a picture.</a:t>
            </a:r>
            <a:endParaRPr lang="en-US" sz="1600" dirty="0"/>
          </a:p>
        </p:txBody>
      </p:sp>
      <p:pic>
        <p:nvPicPr>
          <p:cNvPr id="6146" name="Picture 2" descr="G:\DLT\Inetz\App\Screenshots\Original\TX App Screenshots 7.18.2014_Page_0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43600" y="580845"/>
            <a:ext cx="1337095" cy="20272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DLT\Inetz\App\Screenshots\Original\TX App Screenshots 7.18.2014_Page_0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67600" y="609600"/>
            <a:ext cx="1337094" cy="19524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DLT\Inetz\App\Screenshots\Original\TX App Screenshots 7.18.2014_Page_0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0800" y="2872678"/>
            <a:ext cx="1924052" cy="2732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upload.wikimedia.org/wikipedia/commons/thumb/c/c5/US_barcodes.jpg/800px-US_barcodes.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057399" y="4574184"/>
            <a:ext cx="2538133" cy="6139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swissarmylibrarian.net/wp-content/uploads/2011/02/barcodebarcod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63150" y="5302431"/>
            <a:ext cx="1295400" cy="51816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6194802" y="2265153"/>
            <a:ext cx="815598" cy="342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94802" y="905774"/>
            <a:ext cx="815598" cy="342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Y/b/Z/0/l/C/light-green-check-mark-h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75192" y="4663664"/>
            <a:ext cx="451565" cy="435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kinja-img.com/gawker-media/image/upload/s--qsT3nXEn--/1319371303665519397.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57850" y="5382453"/>
            <a:ext cx="286250" cy="35811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bwMode="auto">
          <a:xfrm>
            <a:off x="1098611" y="4102648"/>
            <a:ext cx="4844989" cy="47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ts val="1800"/>
              </a:lnSpc>
              <a:spcBef>
                <a:spcPts val="0"/>
              </a:spcBef>
              <a:spcAft>
                <a:spcPts val="600"/>
              </a:spcAft>
              <a:buFontTx/>
              <a:buNone/>
            </a:pPr>
            <a:r>
              <a:rPr lang="en-US" sz="1400" b="1" kern="0" dirty="0">
                <a:solidFill>
                  <a:srgbClr val="0070C0"/>
                </a:solidFill>
              </a:rPr>
              <a:t>Be sure to use the Digital Bar Code, not the old fashioned one.</a:t>
            </a:r>
          </a:p>
        </p:txBody>
      </p:sp>
      <p:pic>
        <p:nvPicPr>
          <p:cNvPr id="15" name="Picture 4" descr="http://blog.washingtonbrown.com.au/wp-content/uploads/2013/06/Tips-and-Tricks.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596" y="3886200"/>
            <a:ext cx="910878" cy="91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8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4191000" cy="5105400"/>
          </a:xfrm>
        </p:spPr>
        <p:txBody>
          <a:bodyPr/>
          <a:lstStyle/>
          <a:p>
            <a:pPr marL="0" indent="0">
              <a:buNone/>
            </a:pPr>
            <a:r>
              <a:rPr lang="en-US" sz="1600" b="1" dirty="0"/>
              <a:t>The App will populate the registration form with the card-holder’s information from the bar code.</a:t>
            </a:r>
          </a:p>
          <a:p>
            <a:pPr marL="0" indent="0">
              <a:buNone/>
            </a:pPr>
            <a:endParaRPr lang="en-US" sz="1600" i="1" dirty="0"/>
          </a:p>
          <a:p>
            <a:r>
              <a:rPr lang="en-US" sz="1600" dirty="0"/>
              <a:t>Ask the registrant to review the information and make any changes needed</a:t>
            </a:r>
          </a:p>
          <a:p>
            <a:pPr lvl="1"/>
            <a:r>
              <a:rPr lang="en-US" sz="1200" dirty="0"/>
              <a:t>Changes made here will NOT update the card or the DPS system.</a:t>
            </a:r>
          </a:p>
          <a:p>
            <a:pPr lvl="1"/>
            <a:endParaRPr lang="en-US" sz="1200" dirty="0"/>
          </a:p>
          <a:p>
            <a:r>
              <a:rPr lang="en-US" sz="1600" dirty="0"/>
              <a:t>Ask the registrant to consent to organ, eye and tissue donation by clicking the </a:t>
            </a:r>
            <a:r>
              <a:rPr lang="en-US" sz="1600" i="1" dirty="0"/>
              <a:t>Register Now to Donate Life</a:t>
            </a:r>
            <a:r>
              <a:rPr lang="en-US" sz="1600" dirty="0"/>
              <a:t> button.</a:t>
            </a:r>
          </a:p>
          <a:p>
            <a:pPr lvl="1"/>
            <a:r>
              <a:rPr lang="en-US" sz="1200" dirty="0"/>
              <a:t>If the registrant wishes to make specific selections about types of donation, they will need to complete a paper or online registration instead.</a:t>
            </a:r>
          </a:p>
          <a:p>
            <a:endParaRPr lang="en-US" sz="1600" dirty="0"/>
          </a:p>
        </p:txBody>
      </p:sp>
      <p:pic>
        <p:nvPicPr>
          <p:cNvPr id="11267" name="Picture 3" descr="G:\DLT\Inetz\App\Android\Screenshots\mybox-selected\Screenshot_2015-09-30-10-20-2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7800" y="731089"/>
            <a:ext cx="3185029" cy="4370205"/>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6019530" y="4460783"/>
            <a:ext cx="17526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1174524" y="4803683"/>
            <a:ext cx="3682939" cy="47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ts val="1800"/>
              </a:lnSpc>
              <a:spcBef>
                <a:spcPts val="0"/>
              </a:spcBef>
              <a:spcAft>
                <a:spcPts val="600"/>
              </a:spcAft>
              <a:buFontTx/>
              <a:buNone/>
            </a:pPr>
            <a:r>
              <a:rPr lang="en-US" sz="1400" b="1" kern="0" dirty="0">
                <a:solidFill>
                  <a:srgbClr val="0070C0"/>
                </a:solidFill>
              </a:rPr>
              <a:t>Do not click the Register Now button multiple times unless prompted to do so.  Multiple clicks can slow the system down and can cause the App to freeze.</a:t>
            </a:r>
          </a:p>
        </p:txBody>
      </p:sp>
      <p:pic>
        <p:nvPicPr>
          <p:cNvPr id="7" name="Picture 4" descr="http://blog.washingtonbrown.com.au/wp-content/uploads/2013/06/Tips-and-Tricks.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509" y="4587235"/>
            <a:ext cx="910878" cy="91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6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8200"/>
            <a:ext cx="4800600" cy="4953000"/>
          </a:xfrm>
        </p:spPr>
        <p:txBody>
          <a:bodyPr/>
          <a:lstStyle/>
          <a:p>
            <a:pPr marL="0" indent="0">
              <a:buNone/>
            </a:pPr>
            <a:endParaRPr lang="en-US" sz="1600" i="1" dirty="0"/>
          </a:p>
          <a:p>
            <a:r>
              <a:rPr lang="en-US" sz="1600" dirty="0"/>
              <a:t>If the person is already registered, they will receive an on-screen thank you message.</a:t>
            </a:r>
          </a:p>
          <a:p>
            <a:pPr lvl="1"/>
            <a:endParaRPr lang="en-US" sz="1200" dirty="0"/>
          </a:p>
          <a:p>
            <a:r>
              <a:rPr lang="en-US" sz="1600" dirty="0"/>
              <a:t>If the person is not registered already, they will:</a:t>
            </a:r>
          </a:p>
          <a:p>
            <a:pPr lvl="1"/>
            <a:r>
              <a:rPr lang="en-US" sz="1200" dirty="0"/>
              <a:t>Receive an on-screen thank you message</a:t>
            </a:r>
          </a:p>
          <a:p>
            <a:pPr lvl="1"/>
            <a:r>
              <a:rPr lang="en-US" sz="1200" dirty="0"/>
              <a:t>Have the option to enter their email address so they can send themselves a confirmation by email.</a:t>
            </a:r>
          </a:p>
          <a:p>
            <a:endParaRPr lang="en-US" sz="1600" dirty="0"/>
          </a:p>
          <a:p>
            <a:r>
              <a:rPr lang="en-US" sz="1600" dirty="0"/>
              <a:t>Click the </a:t>
            </a:r>
            <a:r>
              <a:rPr lang="en-US" sz="1600" b="1" i="1" dirty="0"/>
              <a:t>Scan Another ID </a:t>
            </a:r>
            <a:r>
              <a:rPr lang="en-US" sz="1600" dirty="0"/>
              <a:t>button to register the next person to Donate Life!</a:t>
            </a:r>
          </a:p>
          <a:p>
            <a:endParaRPr lang="en-US" sz="1600" dirty="0"/>
          </a:p>
          <a:p>
            <a:r>
              <a:rPr lang="en-US" sz="1600" dirty="0"/>
              <a:t>Be sure to close the </a:t>
            </a:r>
            <a:r>
              <a:rPr lang="en-US" sz="1600" dirty="0" err="1"/>
              <a:t>DLT</a:t>
            </a:r>
            <a:r>
              <a:rPr lang="en-US" sz="1600" dirty="0"/>
              <a:t> Scan App when you are finished with it.</a:t>
            </a:r>
          </a:p>
          <a:p>
            <a:endParaRPr lang="en-US" sz="1600" dirty="0"/>
          </a:p>
          <a:p>
            <a:pPr marL="0" indent="0">
              <a:buNone/>
            </a:pPr>
            <a:endParaRPr lang="en-US" sz="1600" dirty="0"/>
          </a:p>
        </p:txBody>
      </p:sp>
      <p:pic>
        <p:nvPicPr>
          <p:cNvPr id="12290" name="Picture 2" descr="G:\DLT\Inetz\App\Screenshots\Original\TX App Screenshots 7.18.2014_Page_0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52404" y="228600"/>
            <a:ext cx="2262996" cy="655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1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153400" y="5867400"/>
            <a:ext cx="74630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Resetting App Passwords</a:t>
            </a:r>
          </a:p>
        </p:txBody>
      </p:sp>
      <p:sp>
        <p:nvSpPr>
          <p:cNvPr id="6" name="Content Placeholder 5"/>
          <p:cNvSpPr>
            <a:spLocks noGrp="1"/>
          </p:cNvSpPr>
          <p:nvPr>
            <p:ph idx="1"/>
          </p:nvPr>
        </p:nvSpPr>
        <p:spPr>
          <a:xfrm>
            <a:off x="685800" y="1304925"/>
            <a:ext cx="7848600" cy="1571625"/>
          </a:xfrm>
        </p:spPr>
        <p:txBody>
          <a:bodyPr/>
          <a:lstStyle/>
          <a:p>
            <a:pPr marL="0" indent="0">
              <a:buNone/>
            </a:pPr>
            <a:r>
              <a:rPr lang="en-US" sz="1600" b="1" dirty="0"/>
              <a:t>It happens. We all forget our passwords.  Fortunately, with a few steps, you can reset it yourself in just a few minutes.  Please read the instructions carefully because the reset process is not done in the App!</a:t>
            </a:r>
          </a:p>
          <a:p>
            <a:endParaRPr lang="en-US" sz="1600" dirty="0"/>
          </a:p>
        </p:txBody>
      </p:sp>
      <p:sp>
        <p:nvSpPr>
          <p:cNvPr id="18" name="Content Placeholder 5"/>
          <p:cNvSpPr txBox="1">
            <a:spLocks/>
          </p:cNvSpPr>
          <p:nvPr/>
        </p:nvSpPr>
        <p:spPr bwMode="auto">
          <a:xfrm>
            <a:off x="657225" y="3400425"/>
            <a:ext cx="4038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1200" kern="0" dirty="0"/>
              <a:t>Use the internet to visit the DLT Admin Site here:  </a:t>
            </a:r>
            <a:r>
              <a:rPr lang="en-US" sz="1200" u="sng" kern="0" dirty="0">
                <a:hlinkClick r:id="rId2"/>
              </a:rPr>
              <a:t>https://register.donatelifetexas.org/admin/login</a:t>
            </a:r>
            <a:endParaRPr lang="en-US" sz="1200" kern="0" dirty="0"/>
          </a:p>
          <a:p>
            <a:r>
              <a:rPr lang="en-US" sz="1200" kern="0" dirty="0"/>
              <a:t>Click the “Forgot Password” link</a:t>
            </a:r>
          </a:p>
          <a:p>
            <a:r>
              <a:rPr lang="en-US" sz="1200" kern="0" dirty="0"/>
              <a:t>Enter your email address</a:t>
            </a:r>
          </a:p>
          <a:p>
            <a:r>
              <a:rPr lang="en-US" sz="1200" kern="0" dirty="0"/>
              <a:t>Enter your last name</a:t>
            </a:r>
          </a:p>
          <a:p>
            <a:r>
              <a:rPr lang="en-US" sz="1200" kern="0" dirty="0"/>
              <a:t>Click Send</a:t>
            </a:r>
          </a:p>
          <a:p>
            <a:r>
              <a:rPr lang="en-US" sz="1200" kern="0" dirty="0"/>
              <a:t>You will then receive an email from the DLT system with a new </a:t>
            </a:r>
            <a:r>
              <a:rPr lang="en-US" sz="1200" b="1" kern="0" dirty="0"/>
              <a:t>temporary, single-use</a:t>
            </a:r>
            <a:r>
              <a:rPr lang="en-US" sz="1200" kern="0" dirty="0"/>
              <a:t> password  </a:t>
            </a:r>
          </a:p>
          <a:p>
            <a:r>
              <a:rPr lang="en-US" sz="1200" kern="0" dirty="0"/>
              <a:t>Return to the </a:t>
            </a:r>
            <a:r>
              <a:rPr lang="en-US" sz="1200" u="sng" kern="0" dirty="0">
                <a:hlinkClick r:id="rId2"/>
              </a:rPr>
              <a:t>Admin Site</a:t>
            </a:r>
            <a:r>
              <a:rPr lang="en-US" sz="1200" kern="0" dirty="0"/>
              <a:t>, log in with the temp password &amp; set your new password</a:t>
            </a:r>
          </a:p>
          <a:p>
            <a:r>
              <a:rPr lang="en-US" sz="1200" kern="0" dirty="0"/>
              <a:t>Close your internet app or browser</a:t>
            </a:r>
          </a:p>
          <a:p>
            <a:r>
              <a:rPr lang="en-US" sz="1200" kern="0" dirty="0"/>
              <a:t>Then, open the DLT Scan App, log in and scan away</a:t>
            </a:r>
          </a:p>
          <a:p>
            <a:endParaRPr lang="en-US" sz="1600" kern="0" dirty="0"/>
          </a:p>
        </p:txBody>
      </p:sp>
      <p:pic>
        <p:nvPicPr>
          <p:cNvPr id="19" name="Picture 18" descr="cid:image006.jpg@01D28774.62FEAF60"/>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24251"/>
            <a:ext cx="3200401" cy="1200150"/>
          </a:xfrm>
          <a:prstGeom prst="rect">
            <a:avLst/>
          </a:prstGeom>
          <a:noFill/>
          <a:ln>
            <a:noFill/>
          </a:ln>
        </p:spPr>
      </p:pic>
      <p:pic>
        <p:nvPicPr>
          <p:cNvPr id="20" name="Picture 19" descr="cid:image007.jpg@01D28774.62FEAF60"/>
          <p:cNvPicPr/>
          <p:nvPr/>
        </p:nvPicPr>
        <p:blipFill>
          <a:blip r:embed="rId4">
            <a:extLst>
              <a:ext uri="{28A0092B-C50C-407E-A947-70E740481C1C}">
                <a14:useLocalDpi xmlns:a14="http://schemas.microsoft.com/office/drawing/2010/main" val="0"/>
              </a:ext>
            </a:extLst>
          </a:blip>
          <a:srcRect/>
          <a:stretch>
            <a:fillRect/>
          </a:stretch>
        </p:blipFill>
        <p:spPr bwMode="auto">
          <a:xfrm>
            <a:off x="5333999" y="5124451"/>
            <a:ext cx="3352801" cy="1047749"/>
          </a:xfrm>
          <a:prstGeom prst="rect">
            <a:avLst/>
          </a:prstGeom>
          <a:noFill/>
          <a:ln>
            <a:noFill/>
          </a:ln>
        </p:spPr>
      </p:pic>
      <p:sp>
        <p:nvSpPr>
          <p:cNvPr id="21" name="Content Placeholder 2"/>
          <p:cNvSpPr txBox="1">
            <a:spLocks/>
          </p:cNvSpPr>
          <p:nvPr/>
        </p:nvSpPr>
        <p:spPr bwMode="auto">
          <a:xfrm>
            <a:off x="1596678" y="2416753"/>
            <a:ext cx="6735755" cy="47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0">
                <a:solidFill>
                  <a:schemeClr val="tx1"/>
                </a:solidFill>
                <a:latin typeface="+mn-lt"/>
              </a:defRPr>
            </a:lvl2pPr>
            <a:lvl3pPr marL="1143000" indent="-228600" algn="l" rtl="0" eaLnBrk="1" fontAlgn="base" hangingPunct="1">
              <a:spcBef>
                <a:spcPct val="20000"/>
              </a:spcBef>
              <a:spcAft>
                <a:spcPct val="0"/>
              </a:spcAft>
              <a:buChar char="•"/>
              <a:defRPr sz="1800" b="0">
                <a:solidFill>
                  <a:schemeClr val="tx1"/>
                </a:solidFill>
                <a:latin typeface="+mn-lt"/>
              </a:defRPr>
            </a:lvl3pPr>
            <a:lvl4pPr marL="1600200" indent="-228600" algn="l" rtl="0" eaLnBrk="1" fontAlgn="base" hangingPunct="1">
              <a:spcBef>
                <a:spcPct val="20000"/>
              </a:spcBef>
              <a:spcAft>
                <a:spcPct val="0"/>
              </a:spcAft>
              <a:buChar char="–"/>
              <a:defRPr sz="1600" b="0">
                <a:solidFill>
                  <a:schemeClr val="tx1"/>
                </a:solidFill>
                <a:latin typeface="+mn-lt"/>
              </a:defRPr>
            </a:lvl4pPr>
            <a:lvl5pPr marL="2057400" indent="-228600" algn="l" rtl="0" eaLnBrk="1" fontAlgn="base" hangingPunct="1">
              <a:spcBef>
                <a:spcPct val="20000"/>
              </a:spcBef>
              <a:spcAft>
                <a:spcPct val="0"/>
              </a:spcAft>
              <a:buChar char="»"/>
              <a:defRPr sz="1600" b="0">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ts val="1800"/>
              </a:lnSpc>
              <a:spcBef>
                <a:spcPts val="0"/>
              </a:spcBef>
              <a:spcAft>
                <a:spcPts val="600"/>
              </a:spcAft>
              <a:buFontTx/>
              <a:buNone/>
            </a:pPr>
            <a:r>
              <a:rPr lang="en-US" sz="1400" b="1" kern="0" dirty="0">
                <a:solidFill>
                  <a:srgbClr val="0070C0"/>
                </a:solidFill>
              </a:rPr>
              <a:t>The App will lock you out after 3 failed login attempts.  If you cannot remember your password, stop after two attempts and use the following steps to reset your password.</a:t>
            </a:r>
          </a:p>
        </p:txBody>
      </p:sp>
      <p:pic>
        <p:nvPicPr>
          <p:cNvPr id="22" name="Picture 4" descr="http://blog.washingtonbrown.com.au/wp-content/uploads/2013/06/Tips-and-Trick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1975" y="2182780"/>
            <a:ext cx="910878" cy="91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2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447800"/>
            <a:ext cx="7162800" cy="4343400"/>
          </a:xfrm>
        </p:spPr>
        <p:txBody>
          <a:bodyPr/>
          <a:lstStyle/>
          <a:p>
            <a:pPr marL="0" indent="0">
              <a:buNone/>
            </a:pPr>
            <a:r>
              <a:rPr lang="en-US" sz="1600" b="1" dirty="0"/>
              <a:t>Remember, App usage is tracked using your login.  Don’t let others use yours! </a:t>
            </a:r>
          </a:p>
          <a:p>
            <a:pPr marL="0" indent="0">
              <a:buNone/>
            </a:pPr>
            <a:r>
              <a:rPr lang="en-US" sz="1600" dirty="0"/>
              <a:t>Your access will be revoked if unauthorized or irresponsible app usage is discovered. Also, HIPAA laws apply to the use of this App.  Shenanigans while using this App could make you subject to prosecution, so let’s not go there.</a:t>
            </a:r>
          </a:p>
          <a:p>
            <a:endParaRPr lang="en-US" sz="1600" dirty="0"/>
          </a:p>
        </p:txBody>
      </p:sp>
      <p:sp>
        <p:nvSpPr>
          <p:cNvPr id="4" name="Title 4"/>
          <p:cNvSpPr>
            <a:spLocks noGrp="1"/>
          </p:cNvSpPr>
          <p:nvPr>
            <p:ph type="title"/>
          </p:nvPr>
        </p:nvSpPr>
        <p:spPr>
          <a:xfrm>
            <a:off x="457200" y="228600"/>
            <a:ext cx="8229600" cy="1143000"/>
          </a:xfrm>
        </p:spPr>
        <p:txBody>
          <a:bodyPr/>
          <a:lstStyle/>
          <a:p>
            <a:r>
              <a:rPr lang="en-US" dirty="0" err="1"/>
              <a:t>DLT</a:t>
            </a:r>
            <a:r>
              <a:rPr lang="en-US" dirty="0"/>
              <a:t> Scan App – Use it Wisely</a:t>
            </a:r>
          </a:p>
        </p:txBody>
      </p:sp>
      <p:pic>
        <p:nvPicPr>
          <p:cNvPr id="6146" name="Picture 2" descr="http://image.slidesharecdn.com/pmiberlinrobertschneiderplatform-to-platform-communicationfinal-140626034202-phpapp02/95/platformtoplatform-communication-integration-benefits-for-advertisers-publishers-by-robert-schneider-6-638.jpg?cb=140375419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371600" y="2895600"/>
            <a:ext cx="6076950" cy="278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9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Give It A Try!</a:t>
            </a:r>
          </a:p>
        </p:txBody>
      </p:sp>
      <p:sp>
        <p:nvSpPr>
          <p:cNvPr id="6" name="Content Placeholder 5"/>
          <p:cNvSpPr>
            <a:spLocks noGrp="1"/>
          </p:cNvSpPr>
          <p:nvPr>
            <p:ph idx="1"/>
          </p:nvPr>
        </p:nvSpPr>
        <p:spPr>
          <a:xfrm>
            <a:off x="457200" y="1371600"/>
            <a:ext cx="5410200" cy="2438400"/>
          </a:xfrm>
        </p:spPr>
        <p:txBody>
          <a:bodyPr/>
          <a:lstStyle/>
          <a:p>
            <a:pPr marL="0" indent="0">
              <a:buNone/>
            </a:pPr>
            <a:r>
              <a:rPr lang="en-US" sz="1600" b="1" dirty="0"/>
              <a:t>If you’d like to practice using the App, you can use the login info below to open the App in “Demonstration Mode.”</a:t>
            </a:r>
          </a:p>
          <a:p>
            <a:pPr marL="0" indent="0">
              <a:buNone/>
            </a:pPr>
            <a:endParaRPr lang="en-US" sz="1600" b="1" dirty="0"/>
          </a:p>
          <a:p>
            <a:pPr marL="0" indent="0">
              <a:buNone/>
            </a:pPr>
            <a:r>
              <a:rPr lang="en-US" sz="1600" b="1" dirty="0"/>
              <a:t>When using Demo Mode, please note that:</a:t>
            </a:r>
            <a:endParaRPr lang="en-US" sz="1600" i="1" dirty="0"/>
          </a:p>
          <a:p>
            <a:r>
              <a:rPr lang="en-US" sz="1600" dirty="0"/>
              <a:t>No changes will be made to the </a:t>
            </a:r>
            <a:r>
              <a:rPr lang="en-US" sz="1600" dirty="0" err="1"/>
              <a:t>DLT</a:t>
            </a:r>
            <a:r>
              <a:rPr lang="en-US" sz="1600" dirty="0"/>
              <a:t> database</a:t>
            </a:r>
          </a:p>
          <a:p>
            <a:r>
              <a:rPr lang="en-US" sz="1600" dirty="0"/>
              <a:t>If you scan the license of a person who is already registered, you will not see the “Already Registered” message</a:t>
            </a:r>
          </a:p>
        </p:txBody>
      </p:sp>
      <p:sp>
        <p:nvSpPr>
          <p:cNvPr id="3" name="TextBox 2"/>
          <p:cNvSpPr txBox="1"/>
          <p:nvPr/>
        </p:nvSpPr>
        <p:spPr>
          <a:xfrm>
            <a:off x="1600200" y="4038600"/>
            <a:ext cx="3509102" cy="1477328"/>
          </a:xfrm>
          <a:prstGeom prst="rect">
            <a:avLst/>
          </a:prstGeom>
          <a:noFill/>
          <a:ln w="38100">
            <a:solidFill>
              <a:srgbClr val="C00000"/>
            </a:solidFill>
          </a:ln>
        </p:spPr>
        <p:txBody>
          <a:bodyPr wrap="none" rtlCol="0">
            <a:spAutoFit/>
          </a:bodyPr>
          <a:lstStyle/>
          <a:p>
            <a:pPr algn="ctr"/>
            <a:r>
              <a:rPr lang="en-US" b="1" dirty="0"/>
              <a:t>DEMO MODE LOGIN:</a:t>
            </a:r>
          </a:p>
          <a:p>
            <a:endParaRPr lang="en-US" dirty="0"/>
          </a:p>
          <a:p>
            <a:r>
              <a:rPr lang="en-US" dirty="0"/>
              <a:t>Username:  	</a:t>
            </a:r>
            <a:r>
              <a:rPr lang="en-US" u="sng" dirty="0">
                <a:hlinkClick r:id="rId2"/>
              </a:rPr>
              <a:t>test@inetz.com</a:t>
            </a:r>
            <a:endParaRPr lang="en-US" dirty="0"/>
          </a:p>
          <a:p>
            <a:r>
              <a:rPr lang="en-US" dirty="0"/>
              <a:t>Password: 	</a:t>
            </a:r>
            <a:r>
              <a:rPr lang="en-US" dirty="0" err="1"/>
              <a:t>testapp</a:t>
            </a:r>
            <a:endParaRPr lang="en-US" dirty="0"/>
          </a:p>
          <a:p>
            <a:endParaRPr lang="en-US" dirty="0"/>
          </a:p>
        </p:txBody>
      </p:sp>
      <p:pic>
        <p:nvPicPr>
          <p:cNvPr id="2050" name="Picture 2" descr="http://www.sampletize.com/assets/images/leftColumn_tryMe0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533400"/>
            <a:ext cx="311549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0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30233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096" y="1280349"/>
            <a:ext cx="6989504" cy="2148651"/>
          </a:xfrm>
        </p:spPr>
        <p:txBody>
          <a:bodyPr/>
          <a:lstStyle/>
          <a:p>
            <a:pPr marL="0" indent="0">
              <a:buNone/>
              <a:defRPr/>
            </a:pPr>
            <a:r>
              <a:rPr lang="en-US" sz="2000" dirty="0">
                <a:solidFill>
                  <a:srgbClr val="002060"/>
                </a:solidFill>
                <a:latin typeface="Calibri" panose="020F0502020204030204" pitchFamily="34" charset="0"/>
              </a:rPr>
              <a:t>Donate Life Texas (</a:t>
            </a:r>
            <a:r>
              <a:rPr lang="en-US" sz="2000" dirty="0" err="1">
                <a:solidFill>
                  <a:srgbClr val="002060"/>
                </a:solidFill>
                <a:latin typeface="Calibri" panose="020F0502020204030204" pitchFamily="34" charset="0"/>
              </a:rPr>
              <a:t>DLT</a:t>
            </a:r>
            <a:r>
              <a:rPr lang="en-US" sz="2000" dirty="0">
                <a:solidFill>
                  <a:srgbClr val="002060"/>
                </a:solidFill>
                <a:latin typeface="Calibri" panose="020F0502020204030204" pitchFamily="34" charset="0"/>
              </a:rPr>
              <a:t>) - is the official state organ, eye &amp; tissue donor registry.</a:t>
            </a:r>
          </a:p>
          <a:p>
            <a:pPr lvl="1">
              <a:defRPr/>
            </a:pPr>
            <a:r>
              <a:rPr lang="en-US" sz="1600" b="0" dirty="0">
                <a:solidFill>
                  <a:srgbClr val="002060"/>
                </a:solidFill>
                <a:latin typeface="Calibri" panose="020F0502020204030204" pitchFamily="34" charset="0"/>
              </a:rPr>
              <a:t>Created in 2006 as part of Donate Life America registry network</a:t>
            </a:r>
            <a:endParaRPr lang="en-US" sz="1600" dirty="0">
              <a:solidFill>
                <a:srgbClr val="002060"/>
              </a:solidFill>
              <a:latin typeface="Calibri" panose="020F0502020204030204" pitchFamily="34" charset="0"/>
            </a:endParaRPr>
          </a:p>
          <a:p>
            <a:pPr lvl="1">
              <a:defRPr/>
            </a:pPr>
            <a:r>
              <a:rPr lang="en-US" sz="1600" b="0" dirty="0">
                <a:solidFill>
                  <a:srgbClr val="002060"/>
                </a:solidFill>
                <a:latin typeface="Calibri" panose="020F0502020204030204" pitchFamily="34" charset="0"/>
              </a:rPr>
              <a:t>A database of Texas residents who voluntarily give legal authorization to be organ, eye and tissue donors after death</a:t>
            </a:r>
          </a:p>
          <a:p>
            <a:pPr lvl="1">
              <a:defRPr/>
            </a:pPr>
            <a:r>
              <a:rPr lang="en-US" sz="1600" b="0" dirty="0">
                <a:solidFill>
                  <a:srgbClr val="002060"/>
                </a:solidFill>
                <a:latin typeface="Calibri" panose="020F0502020204030204" pitchFamily="34" charset="0"/>
              </a:rPr>
              <a:t>Led by the 3 Texas OPOs</a:t>
            </a:r>
            <a:r>
              <a:rPr lang="en-US" sz="1600" dirty="0">
                <a:solidFill>
                  <a:srgbClr val="002060"/>
                </a:solidFill>
                <a:latin typeface="Calibri" panose="020F0502020204030204" pitchFamily="34" charset="0"/>
              </a:rPr>
              <a:t> in partnership with 11 eye &amp; tissue banks serving Texas</a:t>
            </a:r>
            <a:endParaRPr lang="en-US" sz="1600" b="0" dirty="0">
              <a:solidFill>
                <a:srgbClr val="002060"/>
              </a:solidFill>
              <a:latin typeface="Calibri" panose="020F0502020204030204" pitchFamily="34" charset="0"/>
            </a:endParaRPr>
          </a:p>
        </p:txBody>
      </p:sp>
      <p:sp>
        <p:nvSpPr>
          <p:cNvPr id="8" name="Title 1"/>
          <p:cNvSpPr>
            <a:spLocks noGrp="1"/>
          </p:cNvSpPr>
          <p:nvPr>
            <p:ph type="title"/>
          </p:nvPr>
        </p:nvSpPr>
        <p:spPr>
          <a:xfrm>
            <a:off x="457200" y="228600"/>
            <a:ext cx="8229600" cy="1143000"/>
          </a:xfrm>
        </p:spPr>
        <p:txBody>
          <a:bodyPr/>
          <a:lstStyle/>
          <a:p>
            <a:r>
              <a:rPr lang="en-US" sz="4400" dirty="0">
                <a:solidFill>
                  <a:srgbClr val="002060"/>
                </a:solidFill>
                <a:latin typeface="Calibri" panose="020F0502020204030204" pitchFamily="34" charset="0"/>
              </a:rPr>
              <a:t>What is Donate Life Texas?</a:t>
            </a:r>
          </a:p>
        </p:txBody>
      </p:sp>
      <p:pic>
        <p:nvPicPr>
          <p:cNvPr id="2052" name="Picture 4" descr="http://www.donatelifemaryland.org/sebin/h/q/DonateLifeAmeric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600200"/>
            <a:ext cx="1515166" cy="13068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9" descr="http://inyourhands.org/wp-content/uploads/2014/08/logored1.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1" descr="http://inyourhands.org/wp-content/uploads/2014/08/logored1.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3" descr="http://inyourhands.org/wp-content/uploads/2014/08/logored1.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5" descr="http://inyourhands.org/wp-content/uploads/2014/08/logored1.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9" descr="http://inyourhands.org/wp-content/uploads/2014/08/logored1.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98" name="Picture 50" descr="Y:\PR\Graphics\Logos\STA\Stacked - PREFERRED LOGO UNTIL JUNE 2015\STA Sta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497" y="3613050"/>
            <a:ext cx="1091145" cy="545573"/>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http://lifegift.org/sites/default/files/LIF_logo_DLTex_Hope%20Lockup_RG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493" b="35647"/>
          <a:stretch/>
        </p:blipFill>
        <p:spPr bwMode="auto">
          <a:xfrm>
            <a:off x="894539" y="3614652"/>
            <a:ext cx="1391462" cy="54236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795980" y="4488960"/>
            <a:ext cx="6763718" cy="616440"/>
            <a:chOff x="795980" y="4409576"/>
            <a:chExt cx="6763718" cy="616440"/>
          </a:xfrm>
        </p:grpSpPr>
        <p:pic>
          <p:nvPicPr>
            <p:cNvPr id="1026" name="Picture 2" descr="G:\DLT\Graphics\Logos\Eye Banks\GPLEB\great-plains-lions-eye-bank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187" y="4428712"/>
              <a:ext cx="576284" cy="5781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DLT\Graphics\Logos\Eye Banks\LEBT_Baylor\LEBT_Baylor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980" y="4450383"/>
              <a:ext cx="845371" cy="534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DLT\Graphics\Logos\Eye Banks\LSLEB\LSLEB_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813" y="4409576"/>
              <a:ext cx="670044" cy="6164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DLT\Graphics\Logos\Eye Banks\SAEB\SAEB_logo 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9323" y="4443162"/>
              <a:ext cx="850375" cy="549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DLT\Graphics\Logos\Eye Banks\WTLEBA\WTLEBA logoP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5817" y="4445522"/>
              <a:ext cx="876903" cy="54454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G:\DLT\Graphics\Logos\Tissue\Gencure\Gencure_P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808" y="5282150"/>
            <a:ext cx="1539875" cy="470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DLT\Graphics\Logos\Tissue\UTSW\UTSW_TS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1351" y="5962172"/>
            <a:ext cx="1525226" cy="325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id:1547c9bbd57b17c5b4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0604" y="5336780"/>
            <a:ext cx="1243996" cy="41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4" descr="Shriners Hospitals for Childre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Shriners Hospitals for Childre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Shriners Hospitals for Childre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0" descr="Shriners Hospitals for Childre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texasmedicalcenter.org/wp-content/uploads/2014/04/ShrinersGalvesto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5188796"/>
            <a:ext cx="1381692" cy="6908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7400" y="3581400"/>
            <a:ext cx="1224060" cy="575308"/>
          </a:xfrm>
          <a:prstGeom prst="rect">
            <a:avLst/>
          </a:prstGeom>
        </p:spPr>
      </p:pic>
    </p:spTree>
    <p:extLst>
      <p:ext uri="{BB962C8B-B14F-4D97-AF65-F5344CB8AC3E}">
        <p14:creationId xmlns:p14="http://schemas.microsoft.com/office/powerpoint/2010/main" val="305205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096" y="1280349"/>
            <a:ext cx="7980104" cy="4282251"/>
          </a:xfrm>
        </p:spPr>
        <p:txBody>
          <a:bodyPr/>
          <a:lstStyle/>
          <a:p>
            <a:pPr marL="0" indent="0">
              <a:spcBef>
                <a:spcPts val="0"/>
              </a:spcBef>
              <a:buNone/>
            </a:pPr>
            <a:r>
              <a:rPr lang="en-US" sz="2000" dirty="0">
                <a:solidFill>
                  <a:srgbClr val="002060"/>
                </a:solidFill>
              </a:rPr>
              <a:t>There are several ways to join the Donate Life Texas Donor Registry:</a:t>
            </a:r>
          </a:p>
          <a:p>
            <a:pPr marL="0" indent="0">
              <a:spcBef>
                <a:spcPts val="0"/>
              </a:spcBef>
              <a:buNone/>
            </a:pPr>
            <a:endParaRPr lang="en-US" sz="2000" dirty="0">
              <a:solidFill>
                <a:srgbClr val="002060"/>
              </a:solidFill>
            </a:endParaRPr>
          </a:p>
          <a:p>
            <a:pPr lvl="1">
              <a:spcBef>
                <a:spcPts val="0"/>
              </a:spcBef>
            </a:pPr>
            <a:r>
              <a:rPr lang="en-US" sz="1600" dirty="0">
                <a:solidFill>
                  <a:srgbClr val="002060"/>
                </a:solidFill>
              </a:rPr>
              <a:t>Go online to </a:t>
            </a:r>
            <a:r>
              <a:rPr lang="en-US" sz="1600" dirty="0">
                <a:solidFill>
                  <a:srgbClr val="002060"/>
                </a:solidFill>
                <a:hlinkClick r:id="rId2"/>
              </a:rPr>
              <a:t>www.DonateLifeTexas.org</a:t>
            </a:r>
            <a:r>
              <a:rPr lang="en-US" sz="1600" dirty="0">
                <a:solidFill>
                  <a:srgbClr val="002060"/>
                </a:solidFill>
              </a:rPr>
              <a:t> to register in 60 seconds or less!</a:t>
            </a:r>
          </a:p>
          <a:p>
            <a:pPr lvl="1">
              <a:spcBef>
                <a:spcPts val="0"/>
              </a:spcBef>
            </a:pPr>
            <a:endParaRPr lang="en-US" sz="1600" dirty="0">
              <a:solidFill>
                <a:srgbClr val="002060"/>
              </a:solidFill>
            </a:endParaRPr>
          </a:p>
          <a:p>
            <a:pPr lvl="1">
              <a:spcBef>
                <a:spcPts val="0"/>
              </a:spcBef>
            </a:pPr>
            <a:r>
              <a:rPr lang="en-US" sz="1600" b="1" dirty="0">
                <a:solidFill>
                  <a:srgbClr val="002060"/>
                </a:solidFill>
              </a:rPr>
              <a:t>OR</a:t>
            </a:r>
            <a:r>
              <a:rPr lang="en-US" sz="1600" dirty="0">
                <a:solidFill>
                  <a:srgbClr val="002060"/>
                </a:solidFill>
              </a:rPr>
              <a:t>, complete and mail or fax a paper application</a:t>
            </a:r>
            <a:br>
              <a:rPr lang="en-US" sz="1600" dirty="0">
                <a:solidFill>
                  <a:srgbClr val="002060"/>
                </a:solidFill>
              </a:rPr>
            </a:br>
            <a:endParaRPr lang="en-US" sz="1600" dirty="0">
              <a:solidFill>
                <a:srgbClr val="002060"/>
              </a:solidFill>
            </a:endParaRPr>
          </a:p>
          <a:p>
            <a:pPr lvl="1">
              <a:spcBef>
                <a:spcPts val="0"/>
              </a:spcBef>
            </a:pPr>
            <a:r>
              <a:rPr lang="en-US" sz="1600" b="1" dirty="0">
                <a:solidFill>
                  <a:srgbClr val="002060"/>
                </a:solidFill>
              </a:rPr>
              <a:t>OR</a:t>
            </a:r>
            <a:r>
              <a:rPr lang="en-US" sz="1600" dirty="0">
                <a:solidFill>
                  <a:srgbClr val="002060"/>
                </a:solidFill>
              </a:rPr>
              <a:t>, say “Yes” when asked if you would like to register as an organ donor when applying for or renewing your Texas driver license or ID card.</a:t>
            </a:r>
            <a:br>
              <a:rPr lang="en-US" sz="1600" dirty="0">
                <a:solidFill>
                  <a:srgbClr val="002060"/>
                </a:solidFill>
              </a:rPr>
            </a:br>
            <a:endParaRPr lang="en-US" sz="1600" dirty="0">
              <a:solidFill>
                <a:srgbClr val="002060"/>
              </a:solidFill>
            </a:endParaRPr>
          </a:p>
          <a:p>
            <a:pPr lvl="1">
              <a:spcBef>
                <a:spcPts val="0"/>
              </a:spcBef>
            </a:pPr>
            <a:r>
              <a:rPr lang="en-US" sz="1600" b="1" dirty="0">
                <a:solidFill>
                  <a:srgbClr val="002060"/>
                </a:solidFill>
              </a:rPr>
              <a:t>OR</a:t>
            </a:r>
            <a:r>
              <a:rPr lang="en-US" sz="1600" dirty="0">
                <a:solidFill>
                  <a:srgbClr val="002060"/>
                </a:solidFill>
              </a:rPr>
              <a:t>, say “Yes” when applying for or renewing your Texas vehicle registration</a:t>
            </a:r>
          </a:p>
          <a:p>
            <a:pPr lvl="1">
              <a:spcBef>
                <a:spcPts val="0"/>
              </a:spcBef>
            </a:pPr>
            <a:endParaRPr lang="en-US" sz="1600" dirty="0">
              <a:solidFill>
                <a:srgbClr val="002060"/>
              </a:solidFill>
            </a:endParaRPr>
          </a:p>
          <a:p>
            <a:pPr lvl="1">
              <a:spcBef>
                <a:spcPts val="0"/>
              </a:spcBef>
            </a:pPr>
            <a:r>
              <a:rPr lang="en-US" sz="1600" b="1" dirty="0">
                <a:solidFill>
                  <a:srgbClr val="002060"/>
                </a:solidFill>
              </a:rPr>
              <a:t>OR, </a:t>
            </a:r>
            <a:r>
              <a:rPr lang="en-US" sz="1600" dirty="0">
                <a:solidFill>
                  <a:srgbClr val="002060"/>
                </a:solidFill>
              </a:rPr>
              <a:t>using the Med ID tab in the iPhone Health App</a:t>
            </a:r>
          </a:p>
          <a:p>
            <a:pPr lvl="1">
              <a:spcBef>
                <a:spcPts val="0"/>
              </a:spcBef>
            </a:pPr>
            <a:endParaRPr lang="en-US" sz="1600" dirty="0">
              <a:solidFill>
                <a:srgbClr val="002060"/>
              </a:solidFill>
            </a:endParaRPr>
          </a:p>
          <a:p>
            <a:pPr lvl="1">
              <a:spcBef>
                <a:spcPts val="0"/>
              </a:spcBef>
            </a:pPr>
            <a:r>
              <a:rPr lang="en-US" sz="1600" b="1" dirty="0">
                <a:solidFill>
                  <a:srgbClr val="002060"/>
                </a:solidFill>
              </a:rPr>
              <a:t>OR</a:t>
            </a:r>
            <a:r>
              <a:rPr lang="en-US" sz="1600" dirty="0">
                <a:solidFill>
                  <a:srgbClr val="002060"/>
                </a:solidFill>
              </a:rPr>
              <a:t>, using the DLT Mobile App at an event</a:t>
            </a:r>
            <a:br>
              <a:rPr lang="en-US" sz="1000" dirty="0">
                <a:solidFill>
                  <a:srgbClr val="002060"/>
                </a:solidFill>
              </a:rPr>
            </a:br>
            <a:endParaRPr lang="en-US" sz="1000" dirty="0">
              <a:solidFill>
                <a:srgbClr val="002060"/>
              </a:solidFill>
            </a:endParaRPr>
          </a:p>
          <a:p>
            <a:pPr lvl="1">
              <a:spcBef>
                <a:spcPts val="0"/>
              </a:spcBef>
            </a:pPr>
            <a:endParaRPr lang="en-US" sz="1000" dirty="0">
              <a:solidFill>
                <a:srgbClr val="002060"/>
              </a:solidFill>
            </a:endParaRPr>
          </a:p>
          <a:p>
            <a:pPr marL="0" indent="0">
              <a:spcBef>
                <a:spcPts val="0"/>
              </a:spcBef>
              <a:buNone/>
            </a:pPr>
            <a:r>
              <a:rPr lang="en-US" sz="1400" dirty="0">
                <a:solidFill>
                  <a:srgbClr val="002060"/>
                </a:solidFill>
              </a:rPr>
              <a:t>Whichever method is uses to join the Donate Life Texas registry, duplication is never a problem.  Should a person register more than once, the system will combine duplicate records based on driver license number or other personal identifying information.  </a:t>
            </a:r>
          </a:p>
          <a:p>
            <a:pPr marL="0" indent="0">
              <a:spcBef>
                <a:spcPts val="0"/>
              </a:spcBef>
              <a:buNone/>
            </a:pPr>
            <a:endParaRPr lang="en-US" sz="1400" dirty="0">
              <a:solidFill>
                <a:srgbClr val="002060"/>
              </a:solidFill>
            </a:endParaRPr>
          </a:p>
          <a:p>
            <a:pPr marL="0" indent="0">
              <a:spcBef>
                <a:spcPts val="0"/>
              </a:spcBef>
              <a:buNone/>
            </a:pPr>
            <a:r>
              <a:rPr lang="en-US" sz="1400" dirty="0">
                <a:solidFill>
                  <a:srgbClr val="002060"/>
                </a:solidFill>
              </a:rPr>
              <a:t>And, people can change or update their registration at any time on the </a:t>
            </a:r>
            <a:r>
              <a:rPr lang="en-US" sz="1400" dirty="0" err="1">
                <a:solidFill>
                  <a:srgbClr val="002060"/>
                </a:solidFill>
              </a:rPr>
              <a:t>DLT</a:t>
            </a:r>
            <a:r>
              <a:rPr lang="en-US" sz="1400" dirty="0">
                <a:solidFill>
                  <a:srgbClr val="002060"/>
                </a:solidFill>
              </a:rPr>
              <a:t> website.  </a:t>
            </a:r>
          </a:p>
          <a:p>
            <a:pPr marL="0" indent="0">
              <a:spcBef>
                <a:spcPts val="0"/>
              </a:spcBef>
              <a:buNone/>
            </a:pPr>
            <a:r>
              <a:rPr lang="en-US" sz="1400" dirty="0">
                <a:solidFill>
                  <a:srgbClr val="002060"/>
                </a:solidFill>
              </a:rPr>
              <a:t>The most recent record reflects their registration status.</a:t>
            </a:r>
          </a:p>
        </p:txBody>
      </p:sp>
      <p:sp>
        <p:nvSpPr>
          <p:cNvPr id="8" name="Title 1"/>
          <p:cNvSpPr>
            <a:spLocks noGrp="1"/>
          </p:cNvSpPr>
          <p:nvPr>
            <p:ph type="title"/>
          </p:nvPr>
        </p:nvSpPr>
        <p:spPr>
          <a:xfrm>
            <a:off x="457200" y="228600"/>
            <a:ext cx="8229600" cy="1143000"/>
          </a:xfrm>
        </p:spPr>
        <p:txBody>
          <a:bodyPr/>
          <a:lstStyle/>
          <a:p>
            <a:r>
              <a:rPr lang="en-US" sz="4400" dirty="0">
                <a:solidFill>
                  <a:srgbClr val="002060"/>
                </a:solidFill>
                <a:latin typeface="Calibri" panose="020F0502020204030204" pitchFamily="34" charset="0"/>
              </a:rPr>
              <a:t>How To Register</a:t>
            </a:r>
          </a:p>
        </p:txBody>
      </p:sp>
      <p:sp>
        <p:nvSpPr>
          <p:cNvPr id="2" name="AutoShape 9" descr="http://inyourhands.org/wp-content/uploads/2014/08/logored1.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1" descr="http://inyourhands.org/wp-content/uploads/2014/08/logored1.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3" descr="http://inyourhands.org/wp-content/uploads/2014/08/logored1.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5" descr="http://inyourhands.org/wp-content/uploads/2014/08/logored1.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9" descr="http://inyourhands.org/wp-content/uploads/2014/08/logored1.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261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DLT</a:t>
            </a:r>
            <a:r>
              <a:rPr lang="en-US" dirty="0"/>
              <a:t> – There’s an App for That!</a:t>
            </a:r>
          </a:p>
        </p:txBody>
      </p:sp>
      <p:sp>
        <p:nvSpPr>
          <p:cNvPr id="6" name="Content Placeholder 5"/>
          <p:cNvSpPr>
            <a:spLocks noGrp="1"/>
          </p:cNvSpPr>
          <p:nvPr>
            <p:ph idx="1"/>
          </p:nvPr>
        </p:nvSpPr>
        <p:spPr>
          <a:xfrm>
            <a:off x="457200" y="1371600"/>
            <a:ext cx="8077200" cy="4648200"/>
          </a:xfrm>
        </p:spPr>
        <p:txBody>
          <a:bodyPr/>
          <a:lstStyle/>
          <a:p>
            <a:pPr marL="0" indent="0">
              <a:buNone/>
            </a:pPr>
            <a:r>
              <a:rPr lang="en-US" sz="1600" dirty="0"/>
              <a:t>The </a:t>
            </a:r>
            <a:r>
              <a:rPr lang="en-US" sz="1600" dirty="0" err="1"/>
              <a:t>DLT</a:t>
            </a:r>
            <a:r>
              <a:rPr lang="en-US" sz="1600" dirty="0"/>
              <a:t> Scan App will make registering people at events as easy as </a:t>
            </a:r>
            <a:r>
              <a:rPr lang="en-US" sz="1600" i="1" dirty="0"/>
              <a:t>Scan. Click. Done!</a:t>
            </a:r>
          </a:p>
          <a:p>
            <a:pPr marL="0" indent="0">
              <a:buNone/>
            </a:pPr>
            <a:endParaRPr lang="en-US" sz="1600" dirty="0"/>
          </a:p>
          <a:p>
            <a:pPr marL="0" indent="0">
              <a:buNone/>
            </a:pPr>
            <a:r>
              <a:rPr lang="en-US" sz="1600" dirty="0"/>
              <a:t>The App scans the digital bar code on the back of Texas driver licenses and ID card to populate a registration form.  The card holder then reviews the information then clicks the electronic signature to send their information securely to the </a:t>
            </a:r>
            <a:r>
              <a:rPr lang="en-US" sz="1600" dirty="0" err="1"/>
              <a:t>DLT</a:t>
            </a:r>
            <a:r>
              <a:rPr lang="en-US" sz="1600" dirty="0"/>
              <a:t> Registry.</a:t>
            </a:r>
          </a:p>
          <a:p>
            <a:pPr marL="0" indent="0">
              <a:buNone/>
            </a:pPr>
            <a:endParaRPr lang="en-US" sz="1600" dirty="0"/>
          </a:p>
          <a:p>
            <a:pPr marL="0" indent="0">
              <a:buNone/>
            </a:pPr>
            <a:r>
              <a:rPr lang="en-US" sz="1600" dirty="0"/>
              <a:t>The App will be available to authorized staff and representatives of </a:t>
            </a:r>
            <a:r>
              <a:rPr lang="en-US" sz="1600" dirty="0" err="1"/>
              <a:t>DLT</a:t>
            </a:r>
            <a:r>
              <a:rPr lang="en-US" sz="1600" dirty="0"/>
              <a:t> Organizations who have been granted </a:t>
            </a:r>
            <a:r>
              <a:rPr lang="en-US" sz="1600" dirty="0" err="1"/>
              <a:t>DLT</a:t>
            </a:r>
            <a:r>
              <a:rPr lang="en-US" sz="1600" dirty="0"/>
              <a:t> Registry Admin Access.</a:t>
            </a:r>
          </a:p>
          <a:p>
            <a:pPr marL="0" indent="0">
              <a:buNone/>
            </a:pPr>
            <a:endParaRPr lang="en-US" sz="1600" dirty="0"/>
          </a:p>
          <a:p>
            <a:pPr marL="0" indent="0">
              <a:buNone/>
            </a:pPr>
            <a:r>
              <a:rPr lang="en-US" sz="1600" dirty="0"/>
              <a:t>An authorized user can download the App to an Apple or Android-based device using a unique login and password which are assigned at the time </a:t>
            </a:r>
            <a:r>
              <a:rPr lang="en-US" sz="1600" dirty="0" err="1"/>
              <a:t>DLT</a:t>
            </a:r>
            <a:r>
              <a:rPr lang="en-US" sz="1600" dirty="0"/>
              <a:t> Registry Admin Access is established but can be updated to your preference.</a:t>
            </a:r>
          </a:p>
          <a:p>
            <a:pPr marL="0" indent="0">
              <a:buNone/>
            </a:pPr>
            <a:endParaRPr lang="en-US" sz="1600" dirty="0"/>
          </a:p>
          <a:p>
            <a:pPr marL="0" indent="0">
              <a:buNone/>
            </a:pPr>
            <a:r>
              <a:rPr lang="en-US" sz="1600" dirty="0"/>
              <a:t>App usage is trackable by a user’s individual, password-protected login. No registration information is captured by the device at any time.  </a:t>
            </a:r>
          </a:p>
        </p:txBody>
      </p:sp>
    </p:spTree>
    <p:extLst>
      <p:ext uri="{BB962C8B-B14F-4D97-AF65-F5344CB8AC3E}">
        <p14:creationId xmlns:p14="http://schemas.microsoft.com/office/powerpoint/2010/main" val="5546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Self-Serve DLT Scan App Webpage</a:t>
            </a:r>
          </a:p>
        </p:txBody>
      </p:sp>
      <p:sp>
        <p:nvSpPr>
          <p:cNvPr id="6" name="Content Placeholder 5"/>
          <p:cNvSpPr>
            <a:spLocks noGrp="1"/>
          </p:cNvSpPr>
          <p:nvPr>
            <p:ph idx="1"/>
          </p:nvPr>
        </p:nvSpPr>
        <p:spPr>
          <a:xfrm>
            <a:off x="457200" y="1371600"/>
            <a:ext cx="8077200" cy="4648200"/>
          </a:xfrm>
        </p:spPr>
        <p:txBody>
          <a:bodyPr/>
          <a:lstStyle/>
          <a:p>
            <a:pPr marL="0" indent="0">
              <a:buNone/>
            </a:pPr>
            <a:r>
              <a:rPr lang="en-US" sz="1400" dirty="0"/>
              <a:t>In order to help make the DLT Scan App easier to use, we now have a webpage devoted to our most commonly used tools and resources.  </a:t>
            </a:r>
          </a:p>
          <a:p>
            <a:pPr marL="0" indent="0">
              <a:buNone/>
            </a:pPr>
            <a:r>
              <a:rPr lang="en-US" sz="1400" dirty="0"/>
              <a:t> </a:t>
            </a:r>
          </a:p>
          <a:p>
            <a:pPr marL="0" indent="0">
              <a:buNone/>
            </a:pPr>
            <a:r>
              <a:rPr lang="en-US" sz="1400" dirty="0"/>
              <a:t>Find it here:  </a:t>
            </a:r>
            <a:r>
              <a:rPr lang="en-US" sz="1400" u="sng" dirty="0">
                <a:hlinkClick r:id="rId2"/>
              </a:rPr>
              <a:t>www.DonateLifeTexas.org/ScanApp</a:t>
            </a:r>
            <a:endParaRPr lang="en-US" sz="1400" dirty="0"/>
          </a:p>
          <a:p>
            <a:pPr marL="0" indent="0">
              <a:buNone/>
            </a:pPr>
            <a:r>
              <a:rPr lang="en-US" sz="1400" dirty="0"/>
              <a:t> </a:t>
            </a:r>
          </a:p>
          <a:p>
            <a:pPr marL="0" indent="0">
              <a:buNone/>
            </a:pPr>
            <a:r>
              <a:rPr lang="en-US" sz="1400" b="1" u="sng" dirty="0"/>
              <a:t>Please bookmark this page</a:t>
            </a:r>
            <a:r>
              <a:rPr lang="en-US" sz="1400" dirty="0"/>
              <a:t> for easy reference.  Though the page does not contain sensitive information, it’s not intended for the public so it’s not listed in any of the website menus.  </a:t>
            </a:r>
          </a:p>
          <a:p>
            <a:pPr marL="0" indent="0">
              <a:buNone/>
            </a:pPr>
            <a:endParaRPr lang="en-US" sz="1400" dirty="0"/>
          </a:p>
          <a:p>
            <a:pPr marL="0" indent="0">
              <a:buNone/>
            </a:pPr>
            <a:r>
              <a:rPr lang="en-US" sz="1400" b="1" dirty="0"/>
              <a:t>This page includes:</a:t>
            </a:r>
          </a:p>
          <a:p>
            <a:pPr marL="742950" lvl="0"/>
            <a:r>
              <a:rPr lang="en-US" sz="1400" dirty="0"/>
              <a:t>Link to the DLT Admin Site</a:t>
            </a:r>
          </a:p>
          <a:p>
            <a:pPr marL="742950" lvl="0"/>
            <a:r>
              <a:rPr lang="en-US" sz="1400" dirty="0"/>
              <a:t>Downloadable Scan App training deck &amp; installation instructions (Apple and Android)</a:t>
            </a:r>
          </a:p>
          <a:p>
            <a:pPr marL="742950" lvl="0"/>
            <a:r>
              <a:rPr lang="en-US" sz="1400" b="1" dirty="0"/>
              <a:t>Password Reset Instructions</a:t>
            </a:r>
          </a:p>
          <a:p>
            <a:pPr marL="742950" lvl="0"/>
            <a:r>
              <a:rPr lang="en-US" sz="1400" dirty="0"/>
              <a:t>DLT Admin Access Request Forms</a:t>
            </a:r>
          </a:p>
          <a:p>
            <a:pPr marL="742950" lvl="0"/>
            <a:r>
              <a:rPr lang="en-US" sz="1400" dirty="0"/>
              <a:t>DLT Scan App Processing Work Instructions</a:t>
            </a:r>
          </a:p>
        </p:txBody>
      </p:sp>
      <p:sp>
        <p:nvSpPr>
          <p:cNvPr id="2" name="Explosion: 14 Points 1">
            <a:extLst>
              <a:ext uri="{FF2B5EF4-FFF2-40B4-BE49-F238E27FC236}">
                <a16:creationId xmlns:a16="http://schemas.microsoft.com/office/drawing/2014/main" id="{CE5CB868-A534-421F-A9CC-F066DA3E2159}"/>
              </a:ext>
            </a:extLst>
          </p:cNvPr>
          <p:cNvSpPr/>
          <p:nvPr/>
        </p:nvSpPr>
        <p:spPr>
          <a:xfrm rot="282699">
            <a:off x="4798833" y="4367364"/>
            <a:ext cx="3908243" cy="1981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Get Password Reset Instructions!</a:t>
            </a:r>
          </a:p>
        </p:txBody>
      </p:sp>
    </p:spTree>
    <p:extLst>
      <p:ext uri="{BB962C8B-B14F-4D97-AF65-F5344CB8AC3E}">
        <p14:creationId xmlns:p14="http://schemas.microsoft.com/office/powerpoint/2010/main" val="144014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Access to use the </a:t>
            </a:r>
            <a:r>
              <a:rPr lang="en-US" dirty="0" err="1"/>
              <a:t>DLT</a:t>
            </a:r>
            <a:r>
              <a:rPr lang="en-US" dirty="0"/>
              <a:t> Scan App</a:t>
            </a:r>
          </a:p>
        </p:txBody>
      </p:sp>
      <p:sp>
        <p:nvSpPr>
          <p:cNvPr id="6" name="Content Placeholder 5"/>
          <p:cNvSpPr>
            <a:spLocks noGrp="1"/>
          </p:cNvSpPr>
          <p:nvPr>
            <p:ph idx="1"/>
          </p:nvPr>
        </p:nvSpPr>
        <p:spPr>
          <a:xfrm>
            <a:off x="533400" y="1523999"/>
            <a:ext cx="4038600" cy="4157149"/>
          </a:xfrm>
        </p:spPr>
        <p:txBody>
          <a:bodyPr/>
          <a:lstStyle/>
          <a:p>
            <a:pPr marL="0" indent="0">
              <a:buNone/>
            </a:pPr>
            <a:r>
              <a:rPr lang="en-US" sz="1600" dirty="0"/>
              <a:t>The </a:t>
            </a:r>
            <a:r>
              <a:rPr lang="en-US" sz="1600" dirty="0" err="1"/>
              <a:t>DLT</a:t>
            </a:r>
            <a:r>
              <a:rPr lang="en-US" sz="1600" dirty="0"/>
              <a:t> Scan App can ONLY be downloaded and used by a person with </a:t>
            </a:r>
            <a:r>
              <a:rPr lang="en-US" sz="1600" dirty="0" err="1"/>
              <a:t>DLT</a:t>
            </a:r>
            <a:r>
              <a:rPr lang="en-US" sz="1600" dirty="0"/>
              <a:t> Registry Admin Access for the </a:t>
            </a:r>
            <a:r>
              <a:rPr lang="en-US" sz="1600" dirty="0" err="1"/>
              <a:t>DLT</a:t>
            </a:r>
            <a:r>
              <a:rPr lang="en-US" sz="1600" dirty="0"/>
              <a:t> Mobile App.</a:t>
            </a:r>
          </a:p>
          <a:p>
            <a:pPr marL="0" indent="0">
              <a:buNone/>
            </a:pPr>
            <a:endParaRPr lang="en-US" sz="1600" dirty="0"/>
          </a:p>
          <a:p>
            <a:pPr marL="0" indent="0">
              <a:buNone/>
            </a:pPr>
            <a:r>
              <a:rPr lang="en-US" sz="1600" dirty="0"/>
              <a:t>If you don’t have </a:t>
            </a:r>
            <a:r>
              <a:rPr lang="en-US" sz="1600" dirty="0" err="1"/>
              <a:t>DLT</a:t>
            </a:r>
            <a:r>
              <a:rPr lang="en-US" sz="1600" dirty="0"/>
              <a:t> Registry Admin Access, please complete a </a:t>
            </a:r>
            <a:r>
              <a:rPr lang="en-US" sz="1600" dirty="0" err="1"/>
              <a:t>DLT</a:t>
            </a:r>
            <a:r>
              <a:rPr lang="en-US" sz="1600" dirty="0"/>
              <a:t> Registry Admin Access Form and submit it to the person at your organization who is responsible for setting up systems access.</a:t>
            </a:r>
          </a:p>
          <a:p>
            <a:pPr marL="0" indent="0">
              <a:buNone/>
            </a:pPr>
            <a:endParaRPr lang="en-US" sz="1600" dirty="0"/>
          </a:p>
          <a:p>
            <a:pPr marL="0" indent="0">
              <a:buNone/>
            </a:pPr>
            <a:r>
              <a:rPr lang="en-US" sz="1600" dirty="0"/>
              <a:t>The following pages detail how to load and use the </a:t>
            </a:r>
            <a:r>
              <a:rPr lang="en-US" sz="1600" dirty="0" err="1"/>
              <a:t>DLT</a:t>
            </a:r>
            <a:r>
              <a:rPr lang="en-US" sz="1600" dirty="0"/>
              <a:t> Scan App on Android and Apple devices.  The  </a:t>
            </a:r>
            <a:r>
              <a:rPr lang="en-US" sz="1600" dirty="0" err="1"/>
              <a:t>DLT</a:t>
            </a:r>
            <a:r>
              <a:rPr lang="en-US" sz="1600" dirty="0"/>
              <a:t> Scan App is not currently available for the Windows operating system.</a:t>
            </a:r>
          </a:p>
          <a:p>
            <a:pPr marL="0" indent="0">
              <a:buNone/>
            </a:pPr>
            <a:endParaRPr lang="en-US" sz="16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326905">
            <a:off x="5147266" y="1304454"/>
            <a:ext cx="3095996" cy="4239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55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990" y="813510"/>
            <a:ext cx="3828210" cy="3247043"/>
          </a:xfrm>
          <a:prstGeom prst="rect">
            <a:avLst/>
          </a:prstGeom>
          <a:noFill/>
        </p:spPr>
        <p:txBody>
          <a:bodyPr wrap="square" rtlCol="0">
            <a:spAutoFit/>
          </a:bodyPr>
          <a:lstStyle/>
          <a:p>
            <a:pPr>
              <a:spcAft>
                <a:spcPts val="600"/>
              </a:spcAft>
            </a:pPr>
            <a:r>
              <a:rPr lang="en-US" sz="1100" b="1" dirty="0"/>
              <a:t>To install the </a:t>
            </a:r>
            <a:r>
              <a:rPr lang="en-US" sz="1100" b="1" dirty="0" err="1"/>
              <a:t>DLT</a:t>
            </a:r>
            <a:r>
              <a:rPr lang="en-US" sz="1100" b="1" dirty="0"/>
              <a:t> Scan App on your Android Device, complete the following steps using the device (not on your desktop.)</a:t>
            </a:r>
          </a:p>
          <a:p>
            <a:pPr marL="228600" indent="-228600">
              <a:spcAft>
                <a:spcPts val="600"/>
              </a:spcAft>
              <a:buFont typeface="+mj-lt"/>
              <a:buAutoNum type="arabicPeriod"/>
            </a:pPr>
            <a:r>
              <a:rPr lang="en-US" sz="1100" dirty="0"/>
              <a:t>On the device, open the Settings – General menu and open the Security page.  Click to allow installation of applications from unknown sources.  (You can turn this back off once the </a:t>
            </a:r>
            <a:r>
              <a:rPr lang="en-US" sz="1100" dirty="0" err="1"/>
              <a:t>DLT</a:t>
            </a:r>
            <a:r>
              <a:rPr lang="en-US" sz="1100" dirty="0"/>
              <a:t> App has been installed.)</a:t>
            </a:r>
          </a:p>
          <a:p>
            <a:pPr marL="228600" indent="-228600">
              <a:spcAft>
                <a:spcPts val="600"/>
              </a:spcAft>
              <a:buFont typeface="+mj-lt"/>
              <a:buAutoNum type="arabicPeriod"/>
            </a:pPr>
            <a:r>
              <a:rPr lang="en-US" sz="1100" dirty="0"/>
              <a:t>Open your internet browser and navigate to the </a:t>
            </a:r>
            <a:r>
              <a:rPr lang="en-US" sz="1100" dirty="0" err="1"/>
              <a:t>DLT</a:t>
            </a:r>
            <a:r>
              <a:rPr lang="en-US" sz="1100" dirty="0"/>
              <a:t> Admin Access site:  </a:t>
            </a:r>
            <a:r>
              <a:rPr lang="en-US" sz="1000" u="sng" dirty="0">
                <a:hlinkClick r:id="rId2"/>
              </a:rPr>
              <a:t>https://register.donatelifetexas.org/admin/</a:t>
            </a:r>
            <a:endParaRPr lang="en-US" sz="1000" u="sng" dirty="0"/>
          </a:p>
          <a:p>
            <a:pPr marL="228600" indent="-228600">
              <a:spcAft>
                <a:spcPts val="600"/>
              </a:spcAft>
              <a:buFont typeface="+mj-lt"/>
              <a:buAutoNum type="arabicPeriod"/>
            </a:pPr>
            <a:r>
              <a:rPr lang="en-US" sz="1100" dirty="0"/>
              <a:t>Log in using your </a:t>
            </a:r>
            <a:r>
              <a:rPr lang="en-US" sz="1100" dirty="0" err="1"/>
              <a:t>DLT</a:t>
            </a:r>
            <a:r>
              <a:rPr lang="en-US" sz="1100" dirty="0"/>
              <a:t> Admin username and password.</a:t>
            </a:r>
          </a:p>
          <a:p>
            <a:pPr marL="228600" indent="-228600">
              <a:spcAft>
                <a:spcPts val="600"/>
              </a:spcAft>
              <a:buFont typeface="+mj-lt"/>
              <a:buAutoNum type="arabicPeriod"/>
            </a:pPr>
            <a:r>
              <a:rPr lang="en-US" sz="1100" dirty="0"/>
              <a:t>Select Mobile App from the left menu</a:t>
            </a:r>
          </a:p>
          <a:p>
            <a:pPr marL="228600" indent="-228600">
              <a:spcAft>
                <a:spcPts val="600"/>
              </a:spcAft>
              <a:buFont typeface="+mj-lt"/>
              <a:buAutoNum type="arabicPeriod"/>
            </a:pPr>
            <a:r>
              <a:rPr lang="en-US" sz="1100" dirty="0"/>
              <a:t>Click Download Here</a:t>
            </a:r>
          </a:p>
          <a:p>
            <a:pPr marL="228600" indent="-228600">
              <a:spcAft>
                <a:spcPts val="600"/>
              </a:spcAft>
              <a:buFont typeface="+mj-lt"/>
              <a:buAutoNum type="arabicPeriod"/>
            </a:pPr>
            <a:r>
              <a:rPr lang="en-US" sz="1100" dirty="0"/>
              <a:t>After the App has downloaded, click Install</a:t>
            </a:r>
          </a:p>
          <a:p>
            <a:pPr marL="228600" indent="-228600">
              <a:spcAft>
                <a:spcPts val="600"/>
              </a:spcAft>
              <a:buFont typeface="+mj-lt"/>
              <a:buAutoNum type="arabicPeriod"/>
            </a:pPr>
            <a:r>
              <a:rPr lang="en-US" sz="1100" dirty="0"/>
              <a:t>Find the new </a:t>
            </a:r>
            <a:r>
              <a:rPr lang="en-US" sz="1100" b="1" i="1" dirty="0" err="1"/>
              <a:t>txDonateLife</a:t>
            </a:r>
            <a:r>
              <a:rPr lang="en-US" sz="1100" b="1" i="1" dirty="0"/>
              <a:t> </a:t>
            </a:r>
            <a:r>
              <a:rPr lang="en-US" sz="1100" dirty="0"/>
              <a:t>app icon on your device screen.  Reposition as desired.</a:t>
            </a:r>
          </a:p>
          <a:p>
            <a:pPr marL="228600" indent="-228600">
              <a:spcAft>
                <a:spcPts val="600"/>
              </a:spcAft>
              <a:buFont typeface="+mj-lt"/>
              <a:buAutoNum type="arabicPeriod"/>
            </a:pPr>
            <a:endParaRPr lang="en-US" sz="1100" dirty="0"/>
          </a:p>
        </p:txBody>
      </p:sp>
      <p:grpSp>
        <p:nvGrpSpPr>
          <p:cNvPr id="32" name="Group 31"/>
          <p:cNvGrpSpPr/>
          <p:nvPr/>
        </p:nvGrpSpPr>
        <p:grpSpPr>
          <a:xfrm>
            <a:off x="4695862" y="788441"/>
            <a:ext cx="1997761" cy="1523242"/>
            <a:chOff x="4794669" y="813510"/>
            <a:chExt cx="1663027" cy="1327576"/>
          </a:xfrm>
        </p:grpSpPr>
        <p:pic>
          <p:nvPicPr>
            <p:cNvPr id="7" name="Picture 6" descr="G:\DLT\Inetz\App\Android\Screenshots\mybox-selected\Screenshot_2015-09-30-10-10-53.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94669" y="813510"/>
              <a:ext cx="1663026" cy="1327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Oval 22"/>
            <p:cNvSpPr/>
            <p:nvPr/>
          </p:nvSpPr>
          <p:spPr>
            <a:xfrm>
              <a:off x="6209062" y="1733027"/>
              <a:ext cx="248634" cy="2283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4"/>
          <p:cNvSpPr txBox="1">
            <a:spLocks/>
          </p:cNvSpPr>
          <p:nvPr/>
        </p:nvSpPr>
        <p:spPr bwMode="auto">
          <a:xfrm>
            <a:off x="438990" y="205598"/>
            <a:ext cx="8229600" cy="65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52E65"/>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defRPr>
            </a:lvl2pPr>
            <a:lvl3pPr algn="l" rtl="0" eaLnBrk="1" fontAlgn="base" hangingPunct="1">
              <a:spcBef>
                <a:spcPct val="0"/>
              </a:spcBef>
              <a:spcAft>
                <a:spcPct val="0"/>
              </a:spcAft>
              <a:defRPr sz="4000" b="1">
                <a:solidFill>
                  <a:schemeClr val="tx2"/>
                </a:solidFill>
                <a:latin typeface="Arial Narrow" pitchFamily="34" charset="0"/>
              </a:defRPr>
            </a:lvl3pPr>
            <a:lvl4pPr algn="l" rtl="0" eaLnBrk="1" fontAlgn="base" hangingPunct="1">
              <a:spcBef>
                <a:spcPct val="0"/>
              </a:spcBef>
              <a:spcAft>
                <a:spcPct val="0"/>
              </a:spcAft>
              <a:defRPr sz="4000" b="1">
                <a:solidFill>
                  <a:schemeClr val="tx2"/>
                </a:solidFill>
                <a:latin typeface="Arial Narrow" pitchFamily="34" charset="0"/>
              </a:defRPr>
            </a:lvl4pPr>
            <a:lvl5pPr algn="l" rtl="0" eaLnBrk="1" fontAlgn="base" hangingPunct="1">
              <a:spcBef>
                <a:spcPct val="0"/>
              </a:spcBef>
              <a:spcAft>
                <a:spcPct val="0"/>
              </a:spcAft>
              <a:defRPr sz="4000" b="1">
                <a:solidFill>
                  <a:schemeClr val="tx2"/>
                </a:solidFill>
                <a:latin typeface="Arial Narrow" pitchFamily="34" charset="0"/>
              </a:defRPr>
            </a:lvl5pPr>
            <a:lvl6pPr marL="457200" algn="l" rtl="0" eaLnBrk="1" fontAlgn="base" hangingPunct="1">
              <a:spcBef>
                <a:spcPct val="0"/>
              </a:spcBef>
              <a:spcAft>
                <a:spcPct val="0"/>
              </a:spcAft>
              <a:defRPr sz="4000" b="1">
                <a:solidFill>
                  <a:schemeClr val="tx2"/>
                </a:solidFill>
                <a:latin typeface="Arial Narrow" pitchFamily="34" charset="0"/>
              </a:defRPr>
            </a:lvl6pPr>
            <a:lvl7pPr marL="914400" algn="l" rtl="0" eaLnBrk="1" fontAlgn="base" hangingPunct="1">
              <a:spcBef>
                <a:spcPct val="0"/>
              </a:spcBef>
              <a:spcAft>
                <a:spcPct val="0"/>
              </a:spcAft>
              <a:defRPr sz="4000" b="1">
                <a:solidFill>
                  <a:schemeClr val="tx2"/>
                </a:solidFill>
                <a:latin typeface="Arial Narrow" pitchFamily="34" charset="0"/>
              </a:defRPr>
            </a:lvl7pPr>
            <a:lvl8pPr marL="1371600" algn="l" rtl="0" eaLnBrk="1" fontAlgn="base" hangingPunct="1">
              <a:spcBef>
                <a:spcPct val="0"/>
              </a:spcBef>
              <a:spcAft>
                <a:spcPct val="0"/>
              </a:spcAft>
              <a:defRPr sz="4000" b="1">
                <a:solidFill>
                  <a:schemeClr val="tx2"/>
                </a:solidFill>
                <a:latin typeface="Arial Narrow" pitchFamily="34" charset="0"/>
              </a:defRPr>
            </a:lvl8pPr>
            <a:lvl9pPr marL="1828800" algn="l" rtl="0" eaLnBrk="1" fontAlgn="base" hangingPunct="1">
              <a:spcBef>
                <a:spcPct val="0"/>
              </a:spcBef>
              <a:spcAft>
                <a:spcPct val="0"/>
              </a:spcAft>
              <a:defRPr sz="4000" b="1">
                <a:solidFill>
                  <a:schemeClr val="tx2"/>
                </a:solidFill>
                <a:latin typeface="Arial Narrow" pitchFamily="34" charset="0"/>
              </a:defRPr>
            </a:lvl9pPr>
          </a:lstStyle>
          <a:p>
            <a:r>
              <a:rPr lang="en-US" sz="2400" kern="0" dirty="0" err="1"/>
              <a:t>DLT</a:t>
            </a:r>
            <a:r>
              <a:rPr lang="en-US" sz="2400" kern="0" dirty="0"/>
              <a:t> Scan App Installation Instructions for Android Devices</a:t>
            </a:r>
          </a:p>
        </p:txBody>
      </p:sp>
      <p:grpSp>
        <p:nvGrpSpPr>
          <p:cNvPr id="33" name="Group 32"/>
          <p:cNvGrpSpPr/>
          <p:nvPr/>
        </p:nvGrpSpPr>
        <p:grpSpPr>
          <a:xfrm>
            <a:off x="609600" y="3938052"/>
            <a:ext cx="3048000" cy="2590800"/>
            <a:chOff x="6553200" y="2234517"/>
            <a:chExt cx="2652924" cy="2305573"/>
          </a:xfrm>
        </p:grpSpPr>
        <p:pic>
          <p:nvPicPr>
            <p:cNvPr id="3076"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58174" y="2234517"/>
              <a:ext cx="2647950" cy="2305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2" name="Oval 21"/>
            <p:cNvSpPr/>
            <p:nvPr/>
          </p:nvSpPr>
          <p:spPr>
            <a:xfrm>
              <a:off x="6553200" y="4188483"/>
              <a:ext cx="591059" cy="2311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8999" y="2514600"/>
              <a:ext cx="643149" cy="1258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7"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72840" y="2451210"/>
            <a:ext cx="2786798" cy="1006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1" name="Oval 50"/>
          <p:cNvSpPr/>
          <p:nvPr/>
        </p:nvSpPr>
        <p:spPr>
          <a:xfrm>
            <a:off x="5105400" y="2667000"/>
            <a:ext cx="2187608" cy="4918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199204" y="1718846"/>
            <a:ext cx="263214"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1</a:t>
            </a:r>
          </a:p>
        </p:txBody>
      </p:sp>
      <p:sp>
        <p:nvSpPr>
          <p:cNvPr id="52" name="TextBox 51"/>
          <p:cNvSpPr txBox="1"/>
          <p:nvPr/>
        </p:nvSpPr>
        <p:spPr>
          <a:xfrm>
            <a:off x="3733800" y="2101101"/>
            <a:ext cx="287258"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2</a:t>
            </a:r>
          </a:p>
        </p:txBody>
      </p:sp>
      <p:sp>
        <p:nvSpPr>
          <p:cNvPr id="54" name="TextBox 53"/>
          <p:cNvSpPr txBox="1"/>
          <p:nvPr/>
        </p:nvSpPr>
        <p:spPr>
          <a:xfrm>
            <a:off x="328057" y="5961994"/>
            <a:ext cx="287258"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4</a:t>
            </a:r>
          </a:p>
        </p:txBody>
      </p:sp>
      <p:sp>
        <p:nvSpPr>
          <p:cNvPr id="55" name="TextBox 54"/>
          <p:cNvSpPr txBox="1"/>
          <p:nvPr/>
        </p:nvSpPr>
        <p:spPr>
          <a:xfrm>
            <a:off x="5236599" y="3090446"/>
            <a:ext cx="293670"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3</a:t>
            </a:r>
          </a:p>
        </p:txBody>
      </p:sp>
      <p:sp>
        <p:nvSpPr>
          <p:cNvPr id="56" name="TextBox 55"/>
          <p:cNvSpPr txBox="1"/>
          <p:nvPr/>
        </p:nvSpPr>
        <p:spPr>
          <a:xfrm>
            <a:off x="6261561" y="5197073"/>
            <a:ext cx="264816"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7</a:t>
            </a:r>
          </a:p>
        </p:txBody>
      </p:sp>
      <p:grpSp>
        <p:nvGrpSpPr>
          <p:cNvPr id="2" name="Group 1"/>
          <p:cNvGrpSpPr/>
          <p:nvPr/>
        </p:nvGrpSpPr>
        <p:grpSpPr>
          <a:xfrm>
            <a:off x="4208486" y="3730356"/>
            <a:ext cx="1698957" cy="2798496"/>
            <a:chOff x="4557807" y="3733800"/>
            <a:chExt cx="1698957" cy="2798496"/>
          </a:xfrm>
        </p:grpSpPr>
        <p:pic>
          <p:nvPicPr>
            <p:cNvPr id="1031" name="Picture 7" descr="G:\DLT\Inetz\App\Android\Screenshots\mybox-selected\Screenshot_2015-09-30-10-11-03.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57807" y="3733800"/>
              <a:ext cx="1651255" cy="2795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Oval 48"/>
            <p:cNvSpPr/>
            <p:nvPr/>
          </p:nvSpPr>
          <p:spPr>
            <a:xfrm>
              <a:off x="5383434" y="6300548"/>
              <a:ext cx="873330" cy="2317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75020" y="6094324"/>
              <a:ext cx="295274"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6</a:t>
              </a:r>
            </a:p>
          </p:txBody>
        </p:sp>
      </p:grpSp>
      <p:sp>
        <p:nvSpPr>
          <p:cNvPr id="58" name="TextBox 57"/>
          <p:cNvSpPr txBox="1"/>
          <p:nvPr/>
        </p:nvSpPr>
        <p:spPr>
          <a:xfrm>
            <a:off x="2136456" y="4323516"/>
            <a:ext cx="295274"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5</a:t>
            </a:r>
          </a:p>
        </p:txBody>
      </p:sp>
      <p:grpSp>
        <p:nvGrpSpPr>
          <p:cNvPr id="25" name="Group 24"/>
          <p:cNvGrpSpPr/>
          <p:nvPr/>
        </p:nvGrpSpPr>
        <p:grpSpPr>
          <a:xfrm>
            <a:off x="6497486" y="3673523"/>
            <a:ext cx="1653189" cy="2790706"/>
            <a:chOff x="6781800" y="360332"/>
            <a:chExt cx="1905000" cy="3158068"/>
          </a:xfrm>
        </p:grpSpPr>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70059" y="360332"/>
              <a:ext cx="1816741" cy="3158068"/>
            </a:xfrm>
            <a:prstGeom prst="rect">
              <a:avLst/>
            </a:prstGeom>
            <a:ln>
              <a:noFill/>
            </a:ln>
            <a:effectLst>
              <a:outerShdw blurRad="292100" dist="139700" dir="2700000" algn="tl" rotWithShape="0">
                <a:srgbClr val="333333">
                  <a:alpha val="65000"/>
                </a:srgbClr>
              </a:outerShdw>
            </a:effectLst>
          </p:spPr>
        </p:pic>
        <p:sp>
          <p:nvSpPr>
            <p:cNvPr id="28" name="Oval 27"/>
            <p:cNvSpPr/>
            <p:nvPr/>
          </p:nvSpPr>
          <p:spPr>
            <a:xfrm>
              <a:off x="6781800" y="2286000"/>
              <a:ext cx="650968"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413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p:cNvSpPr txBox="1">
            <a:spLocks/>
          </p:cNvSpPr>
          <p:nvPr/>
        </p:nvSpPr>
        <p:spPr bwMode="auto">
          <a:xfrm>
            <a:off x="438990" y="205598"/>
            <a:ext cx="8229600" cy="65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52E65"/>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defRPr>
            </a:lvl2pPr>
            <a:lvl3pPr algn="l" rtl="0" eaLnBrk="1" fontAlgn="base" hangingPunct="1">
              <a:spcBef>
                <a:spcPct val="0"/>
              </a:spcBef>
              <a:spcAft>
                <a:spcPct val="0"/>
              </a:spcAft>
              <a:defRPr sz="4000" b="1">
                <a:solidFill>
                  <a:schemeClr val="tx2"/>
                </a:solidFill>
                <a:latin typeface="Arial Narrow" pitchFamily="34" charset="0"/>
              </a:defRPr>
            </a:lvl3pPr>
            <a:lvl4pPr algn="l" rtl="0" eaLnBrk="1" fontAlgn="base" hangingPunct="1">
              <a:spcBef>
                <a:spcPct val="0"/>
              </a:spcBef>
              <a:spcAft>
                <a:spcPct val="0"/>
              </a:spcAft>
              <a:defRPr sz="4000" b="1">
                <a:solidFill>
                  <a:schemeClr val="tx2"/>
                </a:solidFill>
                <a:latin typeface="Arial Narrow" pitchFamily="34" charset="0"/>
              </a:defRPr>
            </a:lvl4pPr>
            <a:lvl5pPr algn="l" rtl="0" eaLnBrk="1" fontAlgn="base" hangingPunct="1">
              <a:spcBef>
                <a:spcPct val="0"/>
              </a:spcBef>
              <a:spcAft>
                <a:spcPct val="0"/>
              </a:spcAft>
              <a:defRPr sz="4000" b="1">
                <a:solidFill>
                  <a:schemeClr val="tx2"/>
                </a:solidFill>
                <a:latin typeface="Arial Narrow" pitchFamily="34" charset="0"/>
              </a:defRPr>
            </a:lvl5pPr>
            <a:lvl6pPr marL="457200" algn="l" rtl="0" eaLnBrk="1" fontAlgn="base" hangingPunct="1">
              <a:spcBef>
                <a:spcPct val="0"/>
              </a:spcBef>
              <a:spcAft>
                <a:spcPct val="0"/>
              </a:spcAft>
              <a:defRPr sz="4000" b="1">
                <a:solidFill>
                  <a:schemeClr val="tx2"/>
                </a:solidFill>
                <a:latin typeface="Arial Narrow" pitchFamily="34" charset="0"/>
              </a:defRPr>
            </a:lvl6pPr>
            <a:lvl7pPr marL="914400" algn="l" rtl="0" eaLnBrk="1" fontAlgn="base" hangingPunct="1">
              <a:spcBef>
                <a:spcPct val="0"/>
              </a:spcBef>
              <a:spcAft>
                <a:spcPct val="0"/>
              </a:spcAft>
              <a:defRPr sz="4000" b="1">
                <a:solidFill>
                  <a:schemeClr val="tx2"/>
                </a:solidFill>
                <a:latin typeface="Arial Narrow" pitchFamily="34" charset="0"/>
              </a:defRPr>
            </a:lvl7pPr>
            <a:lvl8pPr marL="1371600" algn="l" rtl="0" eaLnBrk="1" fontAlgn="base" hangingPunct="1">
              <a:spcBef>
                <a:spcPct val="0"/>
              </a:spcBef>
              <a:spcAft>
                <a:spcPct val="0"/>
              </a:spcAft>
              <a:defRPr sz="4000" b="1">
                <a:solidFill>
                  <a:schemeClr val="tx2"/>
                </a:solidFill>
                <a:latin typeface="Arial Narrow" pitchFamily="34" charset="0"/>
              </a:defRPr>
            </a:lvl8pPr>
            <a:lvl9pPr marL="1828800" algn="l" rtl="0" eaLnBrk="1" fontAlgn="base" hangingPunct="1">
              <a:spcBef>
                <a:spcPct val="0"/>
              </a:spcBef>
              <a:spcAft>
                <a:spcPct val="0"/>
              </a:spcAft>
              <a:defRPr sz="4000" b="1">
                <a:solidFill>
                  <a:schemeClr val="tx2"/>
                </a:solidFill>
                <a:latin typeface="Arial Narrow" pitchFamily="34" charset="0"/>
              </a:defRPr>
            </a:lvl9pPr>
          </a:lstStyle>
          <a:p>
            <a:r>
              <a:rPr lang="en-US" sz="2400" kern="0" dirty="0" err="1"/>
              <a:t>DLT</a:t>
            </a:r>
            <a:r>
              <a:rPr lang="en-US" sz="2400" kern="0" dirty="0"/>
              <a:t> Scan App Installation Instructions for Apple Devices</a:t>
            </a:r>
          </a:p>
        </p:txBody>
      </p:sp>
      <p:sp>
        <p:nvSpPr>
          <p:cNvPr id="6" name="TextBox 5"/>
          <p:cNvSpPr txBox="1"/>
          <p:nvPr/>
        </p:nvSpPr>
        <p:spPr>
          <a:xfrm>
            <a:off x="304802" y="813510"/>
            <a:ext cx="4038600" cy="3990836"/>
          </a:xfrm>
          <a:prstGeom prst="rect">
            <a:avLst/>
          </a:prstGeom>
          <a:noFill/>
        </p:spPr>
        <p:txBody>
          <a:bodyPr wrap="square" rtlCol="0">
            <a:spAutoFit/>
          </a:bodyPr>
          <a:lstStyle/>
          <a:p>
            <a:pPr>
              <a:spcAft>
                <a:spcPts val="600"/>
              </a:spcAft>
            </a:pPr>
            <a:r>
              <a:rPr lang="en-US" sz="1100" b="1" dirty="0"/>
              <a:t>To install the </a:t>
            </a:r>
            <a:r>
              <a:rPr lang="en-US" sz="1100" b="1" dirty="0" err="1"/>
              <a:t>DLT</a:t>
            </a:r>
            <a:r>
              <a:rPr lang="en-US" sz="1100" b="1" dirty="0"/>
              <a:t> Scan App on your Apple Device, complete the following steps:</a:t>
            </a:r>
          </a:p>
          <a:p>
            <a:pPr marL="228600" indent="-228600">
              <a:spcAft>
                <a:spcPts val="600"/>
              </a:spcAft>
              <a:buFont typeface="+mj-lt"/>
              <a:buAutoNum type="arabicPeriod"/>
            </a:pPr>
            <a:r>
              <a:rPr lang="en-US" sz="1100" dirty="0"/>
              <a:t>Once your </a:t>
            </a:r>
            <a:r>
              <a:rPr lang="en-US" sz="1100" dirty="0" err="1"/>
              <a:t>DLT</a:t>
            </a:r>
            <a:r>
              <a:rPr lang="en-US" sz="1100" dirty="0"/>
              <a:t> Admin Access is set up, request an Apple </a:t>
            </a:r>
            <a:r>
              <a:rPr lang="en-US" sz="1100" dirty="0" err="1"/>
              <a:t>DLT</a:t>
            </a:r>
            <a:r>
              <a:rPr lang="en-US" sz="1100" dirty="0"/>
              <a:t> Scan App link from </a:t>
            </a:r>
            <a:r>
              <a:rPr lang="en-US" sz="1100" dirty="0" err="1"/>
              <a:t>DLT</a:t>
            </a:r>
            <a:r>
              <a:rPr lang="en-US" sz="1100" dirty="0"/>
              <a:t> by sending an email to:  </a:t>
            </a:r>
            <a:r>
              <a:rPr lang="en-US" sz="1100" dirty="0">
                <a:hlinkClick r:id="rId2"/>
              </a:rPr>
              <a:t>Info@DonateLifeTexas.org</a:t>
            </a:r>
            <a:endParaRPr lang="en-US" sz="1100" dirty="0"/>
          </a:p>
          <a:p>
            <a:pPr marL="228600" indent="-228600">
              <a:spcAft>
                <a:spcPts val="600"/>
              </a:spcAft>
              <a:buFont typeface="+mj-lt"/>
              <a:buAutoNum type="arabicPeriod"/>
            </a:pPr>
            <a:r>
              <a:rPr lang="en-US" sz="1100" dirty="0"/>
              <a:t>The reply email from </a:t>
            </a:r>
            <a:r>
              <a:rPr lang="en-US" sz="1100" dirty="0" err="1"/>
              <a:t>DLT</a:t>
            </a:r>
            <a:r>
              <a:rPr lang="en-US" sz="1100" dirty="0"/>
              <a:t> will have a unique, coded Redemption Link.  This link is only good for a single use.  </a:t>
            </a:r>
            <a:r>
              <a:rPr lang="en-US" sz="1100" b="1" dirty="0"/>
              <a:t>Do not </a:t>
            </a:r>
            <a:r>
              <a:rPr lang="en-US" sz="1100" dirty="0"/>
              <a:t>attempt to re-use or share the link – it won’t work</a:t>
            </a:r>
          </a:p>
          <a:p>
            <a:pPr marL="228600" indent="-228600">
              <a:spcAft>
                <a:spcPts val="600"/>
              </a:spcAft>
              <a:buFont typeface="+mj-lt"/>
              <a:buAutoNum type="arabicPeriod"/>
            </a:pPr>
            <a:r>
              <a:rPr lang="en-US" sz="1100" dirty="0"/>
              <a:t>On the device you wish to install the Apple </a:t>
            </a:r>
            <a:r>
              <a:rPr lang="en-US" sz="1100" dirty="0" err="1"/>
              <a:t>DLT</a:t>
            </a:r>
            <a:r>
              <a:rPr lang="en-US" sz="1100" dirty="0"/>
              <a:t> Scan App, open the email and click the coded link.</a:t>
            </a:r>
          </a:p>
          <a:p>
            <a:pPr marL="228600" indent="-228600">
              <a:spcAft>
                <a:spcPts val="600"/>
              </a:spcAft>
              <a:buFont typeface="+mj-lt"/>
              <a:buAutoNum type="arabicPeriod"/>
            </a:pPr>
            <a:r>
              <a:rPr lang="en-US" sz="1100" dirty="0"/>
              <a:t>You will be prompted to sign in to the iTunes Store using your iTunes account log in.</a:t>
            </a:r>
          </a:p>
          <a:p>
            <a:pPr marL="228600" indent="-228600">
              <a:spcAft>
                <a:spcPts val="600"/>
              </a:spcAft>
              <a:buFont typeface="+mj-lt"/>
              <a:buAutoNum type="arabicPeriod"/>
            </a:pPr>
            <a:r>
              <a:rPr lang="en-US" sz="1100" dirty="0"/>
              <a:t>Click the “Open” button on the next screen with the message that you’ve successfully redeemed the code. The App will load automatically to the device.</a:t>
            </a:r>
          </a:p>
          <a:p>
            <a:pPr marL="228600" indent="-228600">
              <a:buFont typeface="+mj-lt"/>
              <a:buAutoNum type="arabicPeriod"/>
            </a:pPr>
            <a:r>
              <a:rPr lang="en-US" sz="1100" dirty="0"/>
              <a:t>The App can also be loaded onto any Apple device connected to your iTunes account through the App Store: </a:t>
            </a:r>
          </a:p>
          <a:p>
            <a:pPr marL="398463" lvl="1">
              <a:spcBef>
                <a:spcPts val="400"/>
              </a:spcBef>
              <a:spcAft>
                <a:spcPts val="600"/>
              </a:spcAft>
            </a:pPr>
            <a:r>
              <a:rPr lang="en-US" sz="1100" b="1" dirty="0"/>
              <a:t>Example:   </a:t>
            </a:r>
            <a:r>
              <a:rPr lang="en-US" sz="1100" dirty="0"/>
              <a:t>if you have both an iPhone and an iPad on your iTunes account, you can load the </a:t>
            </a:r>
            <a:r>
              <a:rPr lang="en-US" sz="1100" dirty="0" err="1"/>
              <a:t>DLT</a:t>
            </a:r>
            <a:r>
              <a:rPr lang="en-US" sz="1100" dirty="0"/>
              <a:t> Scan App to both devices from the Purchased section of the App Store.</a:t>
            </a:r>
          </a:p>
        </p:txBody>
      </p:sp>
      <p:grpSp>
        <p:nvGrpSpPr>
          <p:cNvPr id="4" name="Group 3"/>
          <p:cNvGrpSpPr/>
          <p:nvPr/>
        </p:nvGrpSpPr>
        <p:grpSpPr>
          <a:xfrm>
            <a:off x="4928929" y="4757427"/>
            <a:ext cx="2708424" cy="1785047"/>
            <a:chOff x="5424175" y="4183974"/>
            <a:chExt cx="3383360" cy="2262278"/>
          </a:xfrm>
        </p:grpSpPr>
        <p:pic>
          <p:nvPicPr>
            <p:cNvPr id="1035" name="Picture 11" descr="http://cdn.osxdaily.com/wp-content/uploads/2011/06/itunes-in-the-cloud-beta.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24175" y="5166870"/>
              <a:ext cx="3383360" cy="127938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982691" y="4183974"/>
              <a:ext cx="2237587" cy="2080371"/>
              <a:chOff x="5982691" y="4183974"/>
              <a:chExt cx="2237587" cy="2080371"/>
            </a:xfrm>
          </p:grpSpPr>
          <p:pic>
            <p:nvPicPr>
              <p:cNvPr id="1038" name="Picture 14" descr="http://www.timeforenergy.com/wp-content/uploads/2011/12/cloud-music-no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0052" y="4183974"/>
                <a:ext cx="1455208" cy="10157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705600" y="4465180"/>
                <a:ext cx="656022" cy="62904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982691" y="5884706"/>
                <a:ext cx="261743" cy="314523"/>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744365" y="5772602"/>
                <a:ext cx="463829" cy="44475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756449" y="5819589"/>
                <a:ext cx="463829" cy="44475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4" name="TextBox 23"/>
          <p:cNvSpPr txBox="1"/>
          <p:nvPr/>
        </p:nvSpPr>
        <p:spPr>
          <a:xfrm>
            <a:off x="295277" y="6327031"/>
            <a:ext cx="3864265" cy="430887"/>
          </a:xfrm>
          <a:prstGeom prst="rect">
            <a:avLst/>
          </a:prstGeom>
          <a:noFill/>
        </p:spPr>
        <p:txBody>
          <a:bodyPr wrap="square" rtlCol="0">
            <a:spAutoFit/>
          </a:bodyPr>
          <a:lstStyle/>
          <a:p>
            <a:pPr>
              <a:spcAft>
                <a:spcPts val="600"/>
              </a:spcAft>
            </a:pPr>
            <a:r>
              <a:rPr lang="en-US" sz="1100" b="1" dirty="0"/>
              <a:t>NOTE:  </a:t>
            </a:r>
            <a:r>
              <a:rPr lang="en-US" sz="1100" dirty="0"/>
              <a:t>If you have downloaded the App but cannot find it on your device, check the Purchased section of your App Store.</a:t>
            </a:r>
          </a:p>
        </p:txBody>
      </p:sp>
      <p:grpSp>
        <p:nvGrpSpPr>
          <p:cNvPr id="17" name="Group 16"/>
          <p:cNvGrpSpPr/>
          <p:nvPr/>
        </p:nvGrpSpPr>
        <p:grpSpPr>
          <a:xfrm>
            <a:off x="4343402" y="533400"/>
            <a:ext cx="4459231" cy="4118546"/>
            <a:chOff x="4343402" y="685800"/>
            <a:chExt cx="4459231" cy="4118546"/>
          </a:xfrm>
        </p:grpSpPr>
        <p:pic>
          <p:nvPicPr>
            <p:cNvPr id="1031"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94955" y="878273"/>
              <a:ext cx="3807678" cy="2377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013895" y="2530774"/>
              <a:ext cx="240994" cy="305781"/>
            </a:xfrm>
            <a:prstGeom prst="rect">
              <a:avLst/>
            </a:prstGeom>
            <a:noFill/>
          </p:spPr>
          <p:txBody>
            <a:bodyPr wrap="none" rtlCol="0">
              <a:spAutoFit/>
            </a:bodyPr>
            <a:lstStyle/>
            <a:p>
              <a:r>
                <a:rPr lang="en-US" sz="1600" dirty="0">
                  <a:solidFill>
                    <a:srgbClr val="C00000"/>
                  </a:solidFill>
                  <a:latin typeface="Impact" panose="020B0806030902050204" pitchFamily="34" charset="0"/>
                </a:rPr>
                <a:t>1</a:t>
              </a:r>
            </a:p>
          </p:txBody>
        </p:sp>
        <p:sp>
          <p:nvSpPr>
            <p:cNvPr id="10" name="TextBox 9"/>
            <p:cNvSpPr txBox="1"/>
            <p:nvPr/>
          </p:nvSpPr>
          <p:spPr>
            <a:xfrm>
              <a:off x="4343402" y="1913927"/>
              <a:ext cx="662428" cy="338554"/>
            </a:xfrm>
            <a:prstGeom prst="rect">
              <a:avLst/>
            </a:prstGeom>
            <a:noFill/>
          </p:spPr>
          <p:txBody>
            <a:bodyPr wrap="square" rtlCol="0">
              <a:spAutoFit/>
            </a:bodyPr>
            <a:lstStyle/>
            <a:p>
              <a:r>
                <a:rPr lang="en-US" sz="1600" dirty="0">
                  <a:solidFill>
                    <a:srgbClr val="C00000"/>
                  </a:solidFill>
                  <a:latin typeface="Impact" panose="020B0806030902050204" pitchFamily="34" charset="0"/>
                </a:rPr>
                <a:t>2 &amp; 3</a:t>
              </a:r>
            </a:p>
          </p:txBody>
        </p:sp>
        <p:sp>
          <p:nvSpPr>
            <p:cNvPr id="15" name="Oval 14"/>
            <p:cNvSpPr/>
            <p:nvPr/>
          </p:nvSpPr>
          <p:spPr>
            <a:xfrm>
              <a:off x="5229881" y="2461217"/>
              <a:ext cx="1401035" cy="375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28929" y="2048275"/>
              <a:ext cx="3789322" cy="2530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miller\Desktop\Graphics\New folder\IMG_0078.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019655" y="3414841"/>
              <a:ext cx="1721565" cy="1389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miller\Desktop\Graphics\New folder\IMG_0080.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932142" y="3414841"/>
              <a:ext cx="1714077" cy="1389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93420" y="3897371"/>
              <a:ext cx="287258"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4</a:t>
              </a:r>
            </a:p>
          </p:txBody>
        </p:sp>
        <p:sp>
          <p:nvSpPr>
            <p:cNvPr id="13" name="TextBox 12"/>
            <p:cNvSpPr txBox="1"/>
            <p:nvPr/>
          </p:nvSpPr>
          <p:spPr>
            <a:xfrm>
              <a:off x="8265220" y="3808791"/>
              <a:ext cx="295274"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5</a:t>
              </a:r>
            </a:p>
          </p:txBody>
        </p:sp>
        <p:pic>
          <p:nvPicPr>
            <p:cNvPr id="1034" name="Picture 10" descr="http://icons.iconarchive.com/icons/igh0zt/ios7-style-metro-ui/512/MetroUI-Other-Mail-icon.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619392" y="685800"/>
              <a:ext cx="1100417" cy="1100417"/>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5505197" y="4321356"/>
              <a:ext cx="750479" cy="4030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54019" y="4147345"/>
              <a:ext cx="280381" cy="2015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342902" y="4899612"/>
            <a:ext cx="295274" cy="338554"/>
          </a:xfrm>
          <a:prstGeom prst="rect">
            <a:avLst/>
          </a:prstGeom>
          <a:noFill/>
        </p:spPr>
        <p:txBody>
          <a:bodyPr wrap="none" rtlCol="0">
            <a:spAutoFit/>
          </a:bodyPr>
          <a:lstStyle/>
          <a:p>
            <a:r>
              <a:rPr lang="en-US" sz="1600" dirty="0">
                <a:solidFill>
                  <a:srgbClr val="C00000"/>
                </a:solidFill>
                <a:latin typeface="Impact" panose="020B0806030902050204" pitchFamily="34" charset="0"/>
              </a:rPr>
              <a:t>6</a:t>
            </a:r>
          </a:p>
        </p:txBody>
      </p:sp>
      <p:grpSp>
        <p:nvGrpSpPr>
          <p:cNvPr id="8" name="Group 7"/>
          <p:cNvGrpSpPr/>
          <p:nvPr/>
        </p:nvGrpSpPr>
        <p:grpSpPr>
          <a:xfrm>
            <a:off x="1749757" y="4873176"/>
            <a:ext cx="2801784" cy="1314881"/>
            <a:chOff x="3787470" y="5064798"/>
            <a:chExt cx="2589159" cy="1142129"/>
          </a:xfrm>
        </p:grpSpPr>
        <p:grpSp>
          <p:nvGrpSpPr>
            <p:cNvPr id="5" name="Group 4"/>
            <p:cNvGrpSpPr/>
            <p:nvPr/>
          </p:nvGrpSpPr>
          <p:grpSpPr>
            <a:xfrm>
              <a:off x="3787470" y="5064798"/>
              <a:ext cx="2589159" cy="1098324"/>
              <a:chOff x="838200" y="1961422"/>
              <a:chExt cx="4572000" cy="1768670"/>
            </a:xfrm>
          </p:grpSpPr>
          <p:pic>
            <p:nvPicPr>
              <p:cNvPr id="1028" name="Picture 4" descr="C:\Users\smiller\Desktop\Graphics\New folder\IMG_0084.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38200" y="1961422"/>
                <a:ext cx="4572000" cy="1514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4" descr="C:\Users\smiller\Desktop\Graphics\New folder\IMG_0084.PN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38200" y="3476116"/>
                <a:ext cx="4572000" cy="253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34" name="Oval 33"/>
            <p:cNvSpPr/>
            <p:nvPr/>
          </p:nvSpPr>
          <p:spPr>
            <a:xfrm>
              <a:off x="5190252" y="6005405"/>
              <a:ext cx="280381" cy="2015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http://icons.iconarchive.com/icons/igh0zt/ios7-style-metro-ui/512/MetroUI-Apps-Mac-App-Store-icon.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3750" y="5066182"/>
            <a:ext cx="980658" cy="9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3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volution of the cell phone">
            <a:extLst>
              <a:ext uri="{FF2B5EF4-FFF2-40B4-BE49-F238E27FC236}">
                <a16:creationId xmlns:a16="http://schemas.microsoft.com/office/drawing/2014/main" id="{BE0AD738-BF42-44E2-BD3F-23928E98033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7638" y="174732"/>
            <a:ext cx="3276600" cy="15481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03777" y="1371600"/>
            <a:ext cx="8536446" cy="4876800"/>
          </a:xfrm>
        </p:spPr>
        <p:txBody>
          <a:bodyPr/>
          <a:lstStyle/>
          <a:p>
            <a:pPr marL="0" indent="0">
              <a:buNone/>
            </a:pPr>
            <a:r>
              <a:rPr lang="en-US" sz="1800" b="1" dirty="0"/>
              <a:t>Fortunately, phones evolve over time.  </a:t>
            </a:r>
          </a:p>
          <a:p>
            <a:pPr marL="0" indent="0">
              <a:buNone/>
            </a:pPr>
            <a:r>
              <a:rPr lang="en-US" sz="1800" b="1" dirty="0"/>
              <a:t>Changing phones will mean needing to re-install the DLT App.  </a:t>
            </a:r>
          </a:p>
          <a:p>
            <a:pPr marL="0" indent="0">
              <a:buNone/>
            </a:pPr>
            <a:r>
              <a:rPr lang="en-US" sz="1800" b="1" dirty="0"/>
              <a:t>Here’s how:</a:t>
            </a:r>
          </a:p>
          <a:p>
            <a:pPr marL="0" indent="0">
              <a:buNone/>
            </a:pPr>
            <a:endParaRPr lang="en-US" sz="1600" i="1" dirty="0"/>
          </a:p>
          <a:p>
            <a:r>
              <a:rPr lang="en-US" sz="1800" dirty="0"/>
              <a:t>Old Apple phone to new Apple phone: </a:t>
            </a:r>
          </a:p>
          <a:p>
            <a:pPr lvl="1">
              <a:spcBef>
                <a:spcPts val="200"/>
              </a:spcBef>
            </a:pPr>
            <a:r>
              <a:rPr lang="en-US" sz="1400" dirty="0"/>
              <a:t>Open your </a:t>
            </a:r>
            <a:r>
              <a:rPr lang="en-US" sz="1400"/>
              <a:t>App Store </a:t>
            </a:r>
            <a:r>
              <a:rPr lang="en-US" sz="1400" dirty="0"/>
              <a:t>App and click the Purchased Apps tab</a:t>
            </a:r>
          </a:p>
          <a:p>
            <a:pPr lvl="1">
              <a:spcBef>
                <a:spcPts val="200"/>
              </a:spcBef>
            </a:pPr>
            <a:r>
              <a:rPr lang="en-US" sz="1400" dirty="0"/>
              <a:t>Find the DLT App and tap to reinstall it on your device</a:t>
            </a:r>
          </a:p>
          <a:p>
            <a:pPr lvl="1">
              <a:spcBef>
                <a:spcPts val="200"/>
              </a:spcBef>
            </a:pPr>
            <a:r>
              <a:rPr lang="en-US" sz="1400" dirty="0"/>
              <a:t>The apps usually appear in alphabetical order and the DLT App sometimes shows up as “</a:t>
            </a:r>
            <a:r>
              <a:rPr lang="en-US" sz="1400" dirty="0" err="1"/>
              <a:t>TxDonate</a:t>
            </a:r>
            <a:r>
              <a:rPr lang="en-US" sz="1400" dirty="0"/>
              <a:t>”</a:t>
            </a:r>
          </a:p>
          <a:p>
            <a:pPr lvl="1">
              <a:spcBef>
                <a:spcPts val="200"/>
              </a:spcBef>
            </a:pPr>
            <a:r>
              <a:rPr lang="en-US" sz="1400" dirty="0"/>
              <a:t>This process will work to install the DLT App on any Apple device connected to your iTunes account</a:t>
            </a:r>
          </a:p>
          <a:p>
            <a:pPr marL="457200" lvl="1" indent="0">
              <a:buNone/>
            </a:pPr>
            <a:endParaRPr lang="en-US" sz="1400" dirty="0"/>
          </a:p>
          <a:p>
            <a:r>
              <a:rPr lang="en-US" sz="1800" dirty="0"/>
              <a:t>Old Android phone to new Android phone: </a:t>
            </a:r>
          </a:p>
          <a:p>
            <a:pPr lvl="1">
              <a:spcBef>
                <a:spcPts val="200"/>
              </a:spcBef>
              <a:spcAft>
                <a:spcPts val="0"/>
              </a:spcAft>
            </a:pPr>
            <a:r>
              <a:rPr lang="en-US" sz="1400" dirty="0"/>
              <a:t>Follow the original Android installation instructions, found here:  </a:t>
            </a:r>
            <a:r>
              <a:rPr lang="en-US" sz="1400" dirty="0">
                <a:hlinkClick r:id="rId3"/>
              </a:rPr>
              <a:t>www.donatelifetexas.org/scanapp</a:t>
            </a:r>
            <a:r>
              <a:rPr lang="en-US" sz="1400" dirty="0"/>
              <a:t> </a:t>
            </a:r>
          </a:p>
          <a:p>
            <a:pPr lvl="1"/>
            <a:endParaRPr lang="en-US" sz="1400" dirty="0"/>
          </a:p>
          <a:p>
            <a:r>
              <a:rPr lang="en-US" sz="1800" dirty="0"/>
              <a:t>Switching from Apple to Android or from Android to Apple: </a:t>
            </a:r>
          </a:p>
          <a:p>
            <a:pPr lvl="1">
              <a:spcBef>
                <a:spcPts val="200"/>
              </a:spcBef>
            </a:pPr>
            <a:r>
              <a:rPr lang="en-US" sz="1400" dirty="0"/>
              <a:t>Follow the original installation instructions for your new platform, found here:  </a:t>
            </a:r>
            <a:r>
              <a:rPr lang="en-US" sz="1400" dirty="0">
                <a:hlinkClick r:id="rId3"/>
              </a:rPr>
              <a:t>www.donatelifetexas.org/scanapp</a:t>
            </a:r>
            <a:r>
              <a:rPr lang="en-US" sz="1400" dirty="0"/>
              <a:t> </a:t>
            </a:r>
          </a:p>
        </p:txBody>
      </p:sp>
      <p:sp>
        <p:nvSpPr>
          <p:cNvPr id="8" name="Title 4">
            <a:extLst>
              <a:ext uri="{FF2B5EF4-FFF2-40B4-BE49-F238E27FC236}">
                <a16:creationId xmlns:a16="http://schemas.microsoft.com/office/drawing/2014/main" id="{CC1871C5-86B3-4008-8383-EBB209012167}"/>
              </a:ext>
            </a:extLst>
          </p:cNvPr>
          <p:cNvSpPr txBox="1">
            <a:spLocks/>
          </p:cNvSpPr>
          <p:nvPr/>
        </p:nvSpPr>
        <p:spPr bwMode="auto">
          <a:xfrm>
            <a:off x="438990" y="205598"/>
            <a:ext cx="8229600" cy="65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52E65"/>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defRPr>
            </a:lvl2pPr>
            <a:lvl3pPr algn="l" rtl="0" eaLnBrk="1" fontAlgn="base" hangingPunct="1">
              <a:spcBef>
                <a:spcPct val="0"/>
              </a:spcBef>
              <a:spcAft>
                <a:spcPct val="0"/>
              </a:spcAft>
              <a:defRPr sz="4000" b="1">
                <a:solidFill>
                  <a:schemeClr val="tx2"/>
                </a:solidFill>
                <a:latin typeface="Arial Narrow" pitchFamily="34" charset="0"/>
              </a:defRPr>
            </a:lvl3pPr>
            <a:lvl4pPr algn="l" rtl="0" eaLnBrk="1" fontAlgn="base" hangingPunct="1">
              <a:spcBef>
                <a:spcPct val="0"/>
              </a:spcBef>
              <a:spcAft>
                <a:spcPct val="0"/>
              </a:spcAft>
              <a:defRPr sz="4000" b="1">
                <a:solidFill>
                  <a:schemeClr val="tx2"/>
                </a:solidFill>
                <a:latin typeface="Arial Narrow" pitchFamily="34" charset="0"/>
              </a:defRPr>
            </a:lvl4pPr>
            <a:lvl5pPr algn="l" rtl="0" eaLnBrk="1" fontAlgn="base" hangingPunct="1">
              <a:spcBef>
                <a:spcPct val="0"/>
              </a:spcBef>
              <a:spcAft>
                <a:spcPct val="0"/>
              </a:spcAft>
              <a:defRPr sz="4000" b="1">
                <a:solidFill>
                  <a:schemeClr val="tx2"/>
                </a:solidFill>
                <a:latin typeface="Arial Narrow" pitchFamily="34" charset="0"/>
              </a:defRPr>
            </a:lvl5pPr>
            <a:lvl6pPr marL="457200" algn="l" rtl="0" eaLnBrk="1" fontAlgn="base" hangingPunct="1">
              <a:spcBef>
                <a:spcPct val="0"/>
              </a:spcBef>
              <a:spcAft>
                <a:spcPct val="0"/>
              </a:spcAft>
              <a:defRPr sz="4000" b="1">
                <a:solidFill>
                  <a:schemeClr val="tx2"/>
                </a:solidFill>
                <a:latin typeface="Arial Narrow" pitchFamily="34" charset="0"/>
              </a:defRPr>
            </a:lvl6pPr>
            <a:lvl7pPr marL="914400" algn="l" rtl="0" eaLnBrk="1" fontAlgn="base" hangingPunct="1">
              <a:spcBef>
                <a:spcPct val="0"/>
              </a:spcBef>
              <a:spcAft>
                <a:spcPct val="0"/>
              </a:spcAft>
              <a:defRPr sz="4000" b="1">
                <a:solidFill>
                  <a:schemeClr val="tx2"/>
                </a:solidFill>
                <a:latin typeface="Arial Narrow" pitchFamily="34" charset="0"/>
              </a:defRPr>
            </a:lvl7pPr>
            <a:lvl8pPr marL="1371600" algn="l" rtl="0" eaLnBrk="1" fontAlgn="base" hangingPunct="1">
              <a:spcBef>
                <a:spcPct val="0"/>
              </a:spcBef>
              <a:spcAft>
                <a:spcPct val="0"/>
              </a:spcAft>
              <a:defRPr sz="4000" b="1">
                <a:solidFill>
                  <a:schemeClr val="tx2"/>
                </a:solidFill>
                <a:latin typeface="Arial Narrow" pitchFamily="34" charset="0"/>
              </a:defRPr>
            </a:lvl8pPr>
            <a:lvl9pPr marL="1828800" algn="l" rtl="0" eaLnBrk="1" fontAlgn="base" hangingPunct="1">
              <a:spcBef>
                <a:spcPct val="0"/>
              </a:spcBef>
              <a:spcAft>
                <a:spcPct val="0"/>
              </a:spcAft>
              <a:defRPr sz="4000" b="1">
                <a:solidFill>
                  <a:schemeClr val="tx2"/>
                </a:solidFill>
                <a:latin typeface="Arial Narrow" pitchFamily="34" charset="0"/>
              </a:defRPr>
            </a:lvl9pPr>
          </a:lstStyle>
          <a:p>
            <a:r>
              <a:rPr lang="en-US" sz="2400" kern="0" dirty="0"/>
              <a:t>Reinstalling the DLT App On Your New Phone</a:t>
            </a:r>
          </a:p>
        </p:txBody>
      </p:sp>
    </p:spTree>
    <p:extLst>
      <p:ext uri="{BB962C8B-B14F-4D97-AF65-F5344CB8AC3E}">
        <p14:creationId xmlns:p14="http://schemas.microsoft.com/office/powerpoint/2010/main" val="1720730490"/>
      </p:ext>
    </p:extLst>
  </p:cSld>
  <p:clrMapOvr>
    <a:masterClrMapping/>
  </p:clrMapOvr>
</p:sld>
</file>

<file path=ppt/theme/theme1.xml><?xml version="1.0" encoding="utf-8"?>
<a:theme xmlns:a="http://schemas.openxmlformats.org/drawingml/2006/main" name="DLT_PPT Template_New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DLT_PPT Template_NewSimple</Template>
  <TotalTime>900</TotalTime>
  <Words>1892</Words>
  <Application>Microsoft Office PowerPoint</Application>
  <PresentationFormat>On-screen Show (4:3)</PresentationFormat>
  <Paragraphs>192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 Narrow</vt:lpstr>
      <vt:lpstr>Calibri</vt:lpstr>
      <vt:lpstr>Impact</vt:lpstr>
      <vt:lpstr>DLT_PPT Template_NewSimple</vt:lpstr>
      <vt:lpstr>DLT On The Go!</vt:lpstr>
      <vt:lpstr>What is Donate Life Texas?</vt:lpstr>
      <vt:lpstr>How To Register</vt:lpstr>
      <vt:lpstr>DLT – There’s an App for That!</vt:lpstr>
      <vt:lpstr>Self-Serve DLT Scan App Webpage</vt:lpstr>
      <vt:lpstr>Access to use the DLT Scan App</vt:lpstr>
      <vt:lpstr>PowerPoint Presentation</vt:lpstr>
      <vt:lpstr>PowerPoint Presentation</vt:lpstr>
      <vt:lpstr>PowerPoint Presentation</vt:lpstr>
      <vt:lpstr>Get the Signal</vt:lpstr>
      <vt:lpstr>Using the DLT Scan App</vt:lpstr>
      <vt:lpstr>PowerPoint Presentation</vt:lpstr>
      <vt:lpstr>PowerPoint Presentation</vt:lpstr>
      <vt:lpstr>PowerPoint Presentation</vt:lpstr>
      <vt:lpstr>PowerPoint Presentation</vt:lpstr>
      <vt:lpstr>Resetting App Passwords</vt:lpstr>
      <vt:lpstr>DLT Scan App – Use it Wisely</vt:lpstr>
      <vt:lpstr>Give It A Try!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DLT On The Go!</dc:title>
  <dc:creator>Windows User</dc:creator>
  <cp:lastModifiedBy>Suzy Miller</cp:lastModifiedBy>
  <cp:revision>57</cp:revision>
  <cp:lastPrinted>2018-01-12T14:54:32Z</cp:lastPrinted>
  <dcterms:created xsi:type="dcterms:W3CDTF">2015-10-04T17:43:11Z</dcterms:created>
  <dcterms:modified xsi:type="dcterms:W3CDTF">2018-01-16T18:06:56Z</dcterms:modified>
</cp:coreProperties>
</file>