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25"/>
  </p:notesMasterIdLst>
  <p:sldIdLst>
    <p:sldId id="256" r:id="rId2"/>
    <p:sldId id="259" r:id="rId3"/>
    <p:sldId id="299" r:id="rId4"/>
    <p:sldId id="300" r:id="rId5"/>
    <p:sldId id="301" r:id="rId6"/>
    <p:sldId id="291" r:id="rId7"/>
    <p:sldId id="260" r:id="rId8"/>
    <p:sldId id="292" r:id="rId9"/>
    <p:sldId id="293" r:id="rId10"/>
    <p:sldId id="266" r:id="rId11"/>
    <p:sldId id="279" r:id="rId12"/>
    <p:sldId id="288" r:id="rId13"/>
    <p:sldId id="271" r:id="rId14"/>
    <p:sldId id="258" r:id="rId15"/>
    <p:sldId id="294" r:id="rId16"/>
    <p:sldId id="281" r:id="rId17"/>
    <p:sldId id="282" r:id="rId18"/>
    <p:sldId id="283" r:id="rId19"/>
    <p:sldId id="295" r:id="rId20"/>
    <p:sldId id="296" r:id="rId21"/>
    <p:sldId id="297" r:id="rId22"/>
    <p:sldId id="298" r:id="rId23"/>
    <p:sldId id="287" r:id="rId2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Silvestri" initials="PS"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2E65"/>
    <a:srgbClr val="CCC1DA"/>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68" autoAdjust="0"/>
    <p:restoredTop sz="89814" autoAdjust="0"/>
  </p:normalViewPr>
  <p:slideViewPr>
    <p:cSldViewPr>
      <p:cViewPr varScale="1">
        <p:scale>
          <a:sx n="95" d="100"/>
          <a:sy n="95" d="100"/>
        </p:scale>
        <p:origin x="816" y="8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6.7395665241890085E-2"/>
          <c:y val="4.0740740740740744E-2"/>
          <c:w val="0.89872405206760464"/>
          <c:h val="0.6976421697287839"/>
        </c:manualLayout>
      </c:layout>
      <c:barChart>
        <c:barDir val="col"/>
        <c:grouping val="clustered"/>
        <c:varyColors val="0"/>
        <c:ser>
          <c:idx val="1"/>
          <c:order val="1"/>
          <c:tx>
            <c:strRef>
              <c:f>Sheet1!$B$1</c:f>
              <c:strCache>
                <c:ptCount val="1"/>
                <c:pt idx="0">
                  <c:v>Registered Donors</c:v>
                </c:pt>
              </c:strCache>
            </c:strRef>
          </c:tx>
          <c:spPr>
            <a:solidFill>
              <a:schemeClr val="accent1">
                <a:lumMod val="75000"/>
              </a:schemeClr>
            </a:solidFill>
            <a:ln w="9525" cap="flat" cmpd="sng" algn="ctr">
              <a:solidFill>
                <a:schemeClr val="lt1">
                  <a:shade val="95000"/>
                  <a:satMod val="105000"/>
                </a:schemeClr>
              </a:solidFill>
              <a:prstDash val="solid"/>
              <a:round/>
            </a:ln>
            <a:effectLst>
              <a:outerShdw blurRad="40000" dist="20000" dir="5400000" rotWithShape="0">
                <a:srgbClr val="000000">
                  <a:alpha val="38000"/>
                </a:srgbClr>
              </a:outerShdw>
            </a:effectLst>
          </c:spPr>
          <c:invertIfNegative val="0"/>
          <c:dLbls>
            <c:dLbl>
              <c:idx val="0"/>
              <c:tx>
                <c:rich>
                  <a:bodyPr/>
                  <a:lstStyle/>
                  <a:p>
                    <a:r>
                      <a:rPr lang="en-US" dirty="0"/>
                      <a:t>&gt;1</a:t>
                    </a:r>
                    <a:r>
                      <a:rPr lang="en-US" baseline="0" dirty="0"/>
                      <a:t>M</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5EF-49FB-82A9-55BB6D5A8868}"/>
                </c:ext>
              </c:extLst>
            </c:dLbl>
            <c:dLbl>
              <c:idx val="1"/>
              <c:tx>
                <c:rich>
                  <a:bodyPr/>
                  <a:lstStyle/>
                  <a:p>
                    <a:r>
                      <a:rPr lang="en-US"/>
                      <a:t>1.6M</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5EF-49FB-82A9-55BB6D5A8868}"/>
                </c:ext>
              </c:extLst>
            </c:dLbl>
            <c:dLbl>
              <c:idx val="2"/>
              <c:tx>
                <c:rich>
                  <a:bodyPr/>
                  <a:lstStyle/>
                  <a:p>
                    <a:r>
                      <a:rPr lang="en-US"/>
                      <a:t>2.7M</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5EF-49FB-82A9-55BB6D5A8868}"/>
                </c:ext>
              </c:extLst>
            </c:dLbl>
            <c:dLbl>
              <c:idx val="3"/>
              <c:tx>
                <c:rich>
                  <a:bodyPr/>
                  <a:lstStyle/>
                  <a:p>
                    <a:r>
                      <a:rPr lang="en-US"/>
                      <a:t>3.8M</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5EF-49FB-82A9-55BB6D5A8868}"/>
                </c:ext>
              </c:extLst>
            </c:dLbl>
            <c:dLbl>
              <c:idx val="4"/>
              <c:tx>
                <c:rich>
                  <a:bodyPr/>
                  <a:lstStyle/>
                  <a:p>
                    <a:r>
                      <a:rPr lang="en-US"/>
                      <a:t>5.6M</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5EF-49FB-82A9-55BB6D5A8868}"/>
                </c:ext>
              </c:extLst>
            </c:dLbl>
            <c:dLbl>
              <c:idx val="5"/>
              <c:tx>
                <c:rich>
                  <a:bodyPr/>
                  <a:lstStyle/>
                  <a:p>
                    <a:r>
                      <a:rPr lang="en-US"/>
                      <a:t>6.9M</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5EF-49FB-82A9-55BB6D5A8868}"/>
                </c:ext>
              </c:extLst>
            </c:dLbl>
            <c:dLbl>
              <c:idx val="6"/>
              <c:tx>
                <c:rich>
                  <a:bodyPr/>
                  <a:lstStyle/>
                  <a:p>
                    <a:fld id="{E5672292-2219-4C64-BB5D-704D8BC93EB9}" type="VALUE">
                      <a:rPr lang="en-US" smtClean="0"/>
                      <a:pPr/>
                      <a:t>[VALUE]</a:t>
                    </a:fld>
                    <a:r>
                      <a:rPr lang="en-US" baseline="0"/>
                      <a:t>M</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75EF-49FB-82A9-55BB6D5A8868}"/>
                </c:ext>
              </c:extLst>
            </c:dLbl>
            <c:dLbl>
              <c:idx val="7"/>
              <c:tx>
                <c:rich>
                  <a:bodyPr/>
                  <a:lstStyle/>
                  <a:p>
                    <a:fld id="{7BC17408-9F8F-4A2A-9EAA-8FE8FCE96CB7}" type="VALUE">
                      <a:rPr lang="en-US" smtClean="0"/>
                      <a:pPr/>
                      <a:t>[VALUE]</a:t>
                    </a:fld>
                    <a:r>
                      <a:rPr lang="en-US"/>
                      <a:t>.1M</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75EF-49FB-82A9-55BB6D5A8868}"/>
                </c:ext>
              </c:extLst>
            </c:dLbl>
            <c:dLbl>
              <c:idx val="8"/>
              <c:tx>
                <c:rich>
                  <a:bodyPr/>
                  <a:lstStyle/>
                  <a:p>
                    <a:r>
                      <a:rPr lang="en-US" dirty="0"/>
                      <a:t>10+M</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75EF-49FB-82A9-55BB6D5A8868}"/>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shade val="95000"/>
                          <a:satMod val="105000"/>
                        </a:schemeClr>
                      </a:solidFill>
                      <a:prstDash val="solid"/>
                      <a:round/>
                    </a:ln>
                    <a:effectLst/>
                  </c:spPr>
                </c15:leaderLines>
              </c:ext>
            </c:extLst>
          </c:dLbls>
          <c:cat>
            <c:strRef>
              <c:f>Sheet1!$A$2:$A$10</c:f>
              <c:strCache>
                <c:ptCount val="9"/>
                <c:pt idx="0">
                  <c:v>2006-2009</c:v>
                </c:pt>
                <c:pt idx="1">
                  <c:v>2010</c:v>
                </c:pt>
                <c:pt idx="2">
                  <c:v>2011</c:v>
                </c:pt>
                <c:pt idx="3">
                  <c:v>2012</c:v>
                </c:pt>
                <c:pt idx="4">
                  <c:v>2013</c:v>
                </c:pt>
                <c:pt idx="5">
                  <c:v>2014</c:v>
                </c:pt>
                <c:pt idx="6">
                  <c:v>2015</c:v>
                </c:pt>
                <c:pt idx="7">
                  <c:v>2016</c:v>
                </c:pt>
                <c:pt idx="8">
                  <c:v>2017</c:v>
                </c:pt>
              </c:strCache>
            </c:strRef>
          </c:cat>
          <c:val>
            <c:numRef>
              <c:f>Sheet1!$B$2:$B$10</c:f>
              <c:numCache>
                <c:formatCode>#,##0</c:formatCode>
                <c:ptCount val="9"/>
                <c:pt idx="0">
                  <c:v>589091</c:v>
                </c:pt>
                <c:pt idx="1">
                  <c:v>1571189</c:v>
                </c:pt>
                <c:pt idx="2">
                  <c:v>2666317</c:v>
                </c:pt>
                <c:pt idx="3">
                  <c:v>3835895</c:v>
                </c:pt>
                <c:pt idx="4">
                  <c:v>5568219</c:v>
                </c:pt>
                <c:pt idx="5">
                  <c:v>6901819</c:v>
                </c:pt>
                <c:pt idx="6">
                  <c:v>8013997</c:v>
                </c:pt>
                <c:pt idx="7">
                  <c:v>9078943</c:v>
                </c:pt>
                <c:pt idx="8">
                  <c:v>10050719</c:v>
                </c:pt>
              </c:numCache>
            </c:numRef>
          </c:val>
          <c:extLst>
            <c:ext xmlns:c16="http://schemas.microsoft.com/office/drawing/2014/chart" uri="{C3380CC4-5D6E-409C-BE32-E72D297353CC}">
              <c16:uniqueId val="{00000009-75EF-49FB-82A9-55BB6D5A8868}"/>
            </c:ext>
          </c:extLst>
        </c:ser>
        <c:dLbls>
          <c:showLegendKey val="0"/>
          <c:showVal val="1"/>
          <c:showCatName val="0"/>
          <c:showSerName val="0"/>
          <c:showPercent val="0"/>
          <c:showBubbleSize val="0"/>
        </c:dLbls>
        <c:gapWidth val="35"/>
        <c:axId val="50323456"/>
        <c:axId val="50326144"/>
        <c:extLst>
          <c:ext xmlns:c15="http://schemas.microsoft.com/office/drawing/2012/chart" uri="{02D57815-91ED-43cb-92C2-25804820EDAC}">
            <c15:filteredBarSeries>
              <c15:ser>
                <c:idx val="0"/>
                <c:order val="0"/>
                <c:tx>
                  <c:strRef>
                    <c:extLst>
                      <c:ext uri="{02D57815-91ED-43cb-92C2-25804820EDAC}">
                        <c15:formulaRef>
                          <c15:sqref>Sheet1!$A$1</c15:sqref>
                        </c15:formulaRef>
                      </c:ext>
                    </c:extLst>
                    <c:strCache>
                      <c:ptCount val="1"/>
                      <c:pt idx="0">
                        <c:v> </c:v>
                      </c:pt>
                    </c:strCache>
                  </c:strRef>
                </c:tx>
                <c:spPr>
                  <a:solidFill>
                    <a:schemeClr val="accent1">
                      <a:shade val="76000"/>
                    </a:schemeClr>
                  </a:solidFill>
                  <a:ln w="9525" cap="flat" cmpd="sng" algn="ctr">
                    <a:solidFill>
                      <a:schemeClr val="lt1">
                        <a:shade val="95000"/>
                        <a:satMod val="105000"/>
                      </a:schemeClr>
                    </a:solidFill>
                    <a:prstDash val="solid"/>
                    <a:round/>
                  </a:ln>
                  <a:effectLst>
                    <a:outerShdw blurRad="40000" dist="20000" dir="5400000" rotWithShape="0">
                      <a:srgbClr val="000000">
                        <a:alpha val="38000"/>
                      </a:srgbClr>
                    </a:outerShdw>
                  </a:effectLst>
                </c:spPr>
                <c:invertIfNegative val="0"/>
                <c:dLbls>
                  <c:dLbl>
                    <c:idx val="0"/>
                    <c:tx>
                      <c:rich>
                        <a:bodyPr/>
                        <a:lstStyle/>
                        <a:p>
                          <a:r>
                            <a:rPr lang="en-US" sz="1600"/>
                            <a:t>&lt;1M</a:t>
                          </a:r>
                          <a:endParaRPr lang="en-US"/>
                        </a:p>
                      </c:rich>
                    </c:tx>
                    <c:showLegendKey val="0"/>
                    <c:showVal val="1"/>
                    <c:showCatName val="0"/>
                    <c:showSerName val="0"/>
                    <c:showPercent val="0"/>
                    <c:showBubbleSize val="0"/>
                    <c:extLst>
                      <c:ext uri="{CE6537A1-D6FC-4f65-9D91-7224C49458BB}"/>
                      <c:ext xmlns:c16="http://schemas.microsoft.com/office/drawing/2014/chart" uri="{C3380CC4-5D6E-409C-BE32-E72D297353CC}">
                        <c16:uniqueId val="{0000000A-75EF-49FB-82A9-55BB6D5A8868}"/>
                      </c:ext>
                    </c:extLst>
                  </c:dLbl>
                  <c:dLbl>
                    <c:idx val="1"/>
                    <c:tx>
                      <c:rich>
                        <a:bodyPr/>
                        <a:lstStyle/>
                        <a:p>
                          <a:r>
                            <a:rPr lang="en-US" sz="1600"/>
                            <a:t>1.5M</a:t>
                          </a:r>
                          <a:endParaRPr lang="en-US"/>
                        </a:p>
                      </c:rich>
                    </c:tx>
                    <c:showLegendKey val="0"/>
                    <c:showVal val="1"/>
                    <c:showCatName val="0"/>
                    <c:showSerName val="0"/>
                    <c:showPercent val="0"/>
                    <c:showBubbleSize val="0"/>
                    <c:extLst>
                      <c:ext uri="{CE6537A1-D6FC-4f65-9D91-7224C49458BB}"/>
                      <c:ext xmlns:c16="http://schemas.microsoft.com/office/drawing/2014/chart" uri="{C3380CC4-5D6E-409C-BE32-E72D297353CC}">
                        <c16:uniqueId val="{0000000B-75EF-49FB-82A9-55BB6D5A8868}"/>
                      </c:ext>
                    </c:extLst>
                  </c:dLbl>
                  <c:dLbl>
                    <c:idx val="2"/>
                    <c:tx>
                      <c:rich>
                        <a:bodyPr/>
                        <a:lstStyle/>
                        <a:p>
                          <a:r>
                            <a:rPr lang="en-US" sz="1600"/>
                            <a:t>2.7M</a:t>
                          </a:r>
                          <a:endParaRPr lang="en-US"/>
                        </a:p>
                      </c:rich>
                    </c:tx>
                    <c:showLegendKey val="0"/>
                    <c:showVal val="1"/>
                    <c:showCatName val="0"/>
                    <c:showSerName val="0"/>
                    <c:showPercent val="0"/>
                    <c:showBubbleSize val="0"/>
                    <c:extLst>
                      <c:ext uri="{CE6537A1-D6FC-4f65-9D91-7224C49458BB}"/>
                      <c:ext xmlns:c16="http://schemas.microsoft.com/office/drawing/2014/chart" uri="{C3380CC4-5D6E-409C-BE32-E72D297353CC}">
                        <c16:uniqueId val="{0000000C-75EF-49FB-82A9-55BB6D5A8868}"/>
                      </c:ext>
                    </c:extLst>
                  </c:dLbl>
                  <c:dLbl>
                    <c:idx val="3"/>
                    <c:tx>
                      <c:rich>
                        <a:bodyPr/>
                        <a:lstStyle/>
                        <a:p>
                          <a:r>
                            <a:rPr lang="en-US" sz="1600"/>
                            <a:t>3.8M</a:t>
                          </a:r>
                          <a:endParaRPr lang="en-US"/>
                        </a:p>
                      </c:rich>
                    </c:tx>
                    <c:showLegendKey val="0"/>
                    <c:showVal val="1"/>
                    <c:showCatName val="0"/>
                    <c:showSerName val="0"/>
                    <c:showPercent val="0"/>
                    <c:showBubbleSize val="0"/>
                    <c:extLst>
                      <c:ext uri="{CE6537A1-D6FC-4f65-9D91-7224C49458BB}"/>
                      <c:ext xmlns:c16="http://schemas.microsoft.com/office/drawing/2014/chart" uri="{C3380CC4-5D6E-409C-BE32-E72D297353CC}">
                        <c16:uniqueId val="{0000000D-75EF-49FB-82A9-55BB6D5A8868}"/>
                      </c:ext>
                    </c:extLst>
                  </c:dLbl>
                  <c:dLbl>
                    <c:idx val="4"/>
                    <c:tx>
                      <c:rich>
                        <a:bodyPr/>
                        <a:lstStyle/>
                        <a:p>
                          <a:r>
                            <a:rPr lang="en-US" sz="1600"/>
                            <a:t>5.6M</a:t>
                          </a:r>
                          <a:endParaRPr lang="en-US"/>
                        </a:p>
                      </c:rich>
                    </c:tx>
                    <c:showLegendKey val="0"/>
                    <c:showVal val="1"/>
                    <c:showCatName val="0"/>
                    <c:showSerName val="0"/>
                    <c:showPercent val="0"/>
                    <c:showBubbleSize val="0"/>
                    <c:extLst>
                      <c:ext uri="{CE6537A1-D6FC-4f65-9D91-7224C49458BB}"/>
                      <c:ext xmlns:c16="http://schemas.microsoft.com/office/drawing/2014/chart" uri="{C3380CC4-5D6E-409C-BE32-E72D297353CC}">
                        <c16:uniqueId val="{0000000E-75EF-49FB-82A9-55BB6D5A8868}"/>
                      </c:ext>
                    </c:extLst>
                  </c:dLbl>
                  <c:dLbl>
                    <c:idx val="5"/>
                    <c:tx>
                      <c:rich>
                        <a:bodyPr/>
                        <a:lstStyle/>
                        <a:p>
                          <a:r>
                            <a:rPr lang="en-US" sz="1600"/>
                            <a:t>6.9M</a:t>
                          </a:r>
                          <a:endParaRPr lang="en-US"/>
                        </a:p>
                      </c:rich>
                    </c:tx>
                    <c:showLegendKey val="0"/>
                    <c:showVal val="1"/>
                    <c:showCatName val="0"/>
                    <c:showSerName val="0"/>
                    <c:showPercent val="0"/>
                    <c:showBubbleSize val="0"/>
                    <c:extLst>
                      <c:ext uri="{CE6537A1-D6FC-4f65-9D91-7224C49458BB}"/>
                      <c:ext xmlns:c16="http://schemas.microsoft.com/office/drawing/2014/chart" uri="{C3380CC4-5D6E-409C-BE32-E72D297353CC}">
                        <c16:uniqueId val="{0000000F-75EF-49FB-82A9-55BB6D5A8868}"/>
                      </c:ext>
                    </c:extLst>
                  </c:dLbl>
                  <c:dLbl>
                    <c:idx val="6"/>
                    <c:tx>
                      <c:rich>
                        <a:bodyPr/>
                        <a:lstStyle/>
                        <a:p>
                          <a:r>
                            <a:rPr lang="en-US" sz="1600"/>
                            <a:t>8.M</a:t>
                          </a:r>
                          <a:endParaRPr lang="en-US"/>
                        </a:p>
                      </c:rich>
                    </c:tx>
                    <c:showLegendKey val="0"/>
                    <c:showVal val="1"/>
                    <c:showCatName val="0"/>
                    <c:showSerName val="0"/>
                    <c:showPercent val="0"/>
                    <c:showBubbleSize val="0"/>
                    <c:extLst>
                      <c:ext uri="{CE6537A1-D6FC-4f65-9D91-7224C49458BB}"/>
                      <c:ext xmlns:c16="http://schemas.microsoft.com/office/drawing/2014/chart" uri="{C3380CC4-5D6E-409C-BE32-E72D297353CC}">
                        <c16:uniqueId val="{00000010-75EF-49FB-82A9-55BB6D5A8868}"/>
                      </c:ext>
                    </c:extLst>
                  </c:dLbl>
                  <c:dLbl>
                    <c:idx val="7"/>
                    <c:tx>
                      <c:rich>
                        <a:bodyPr/>
                        <a:lstStyle/>
                        <a:p>
                          <a:r>
                            <a:rPr lang="en-US" sz="1600" dirty="0"/>
                            <a:t>9M</a:t>
                          </a:r>
                          <a:endParaRPr lang="en-US" dirty="0"/>
                        </a:p>
                      </c:rich>
                    </c:tx>
                    <c:showLegendKey val="0"/>
                    <c:showVal val="1"/>
                    <c:showCatName val="0"/>
                    <c:showSerName val="0"/>
                    <c:showPercent val="0"/>
                    <c:showBubbleSize val="0"/>
                    <c:extLst>
                      <c:ext uri="{CE6537A1-D6FC-4f65-9D91-7224C49458BB}"/>
                      <c:ext xmlns:c16="http://schemas.microsoft.com/office/drawing/2014/chart" uri="{C3380CC4-5D6E-409C-BE32-E72D297353CC}">
                        <c16:uniqueId val="{00000011-75EF-49FB-82A9-55BB6D5A8868}"/>
                      </c:ext>
                    </c:extLst>
                  </c:dLbl>
                  <c:numFmt formatCode="#,##0.00" sourceLinked="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0"/>
                    </c:ext>
                  </c:extLst>
                </c:dLbls>
                <c:cat>
                  <c:strRef>
                    <c:extLst>
                      <c:ext uri="{02D57815-91ED-43cb-92C2-25804820EDAC}">
                        <c15:formulaRef>
                          <c15:sqref>Sheet1!$A$2:$A$10</c15:sqref>
                        </c15:formulaRef>
                      </c:ext>
                    </c:extLst>
                    <c:strCache>
                      <c:ptCount val="9"/>
                      <c:pt idx="0">
                        <c:v>2006-2009</c:v>
                      </c:pt>
                      <c:pt idx="1">
                        <c:v>2010</c:v>
                      </c:pt>
                      <c:pt idx="2">
                        <c:v>2011</c:v>
                      </c:pt>
                      <c:pt idx="3">
                        <c:v>2012</c:v>
                      </c:pt>
                      <c:pt idx="4">
                        <c:v>2013</c:v>
                      </c:pt>
                      <c:pt idx="5">
                        <c:v>2014</c:v>
                      </c:pt>
                      <c:pt idx="6">
                        <c:v>2015</c:v>
                      </c:pt>
                      <c:pt idx="7">
                        <c:v>2016</c:v>
                      </c:pt>
                      <c:pt idx="8">
                        <c:v>2017</c:v>
                      </c:pt>
                    </c:strCache>
                  </c:strRef>
                </c:cat>
                <c:val>
                  <c:numRef>
                    <c:extLst>
                      <c:ext uri="{02D57815-91ED-43cb-92C2-25804820EDAC}">
                        <c15:formulaRef>
                          <c15:sqref>Sheet1!$A$2:$A$10</c15:sqref>
                        </c15:formulaRef>
                      </c:ext>
                    </c:extLst>
                    <c:numCache>
                      <c:formatCode>General</c:formatCode>
                      <c:ptCount val="9"/>
                      <c:pt idx="0">
                        <c:v>0</c:v>
                      </c:pt>
                      <c:pt idx="1">
                        <c:v>2010</c:v>
                      </c:pt>
                      <c:pt idx="2">
                        <c:v>2011</c:v>
                      </c:pt>
                      <c:pt idx="3">
                        <c:v>2012</c:v>
                      </c:pt>
                      <c:pt idx="4">
                        <c:v>2013</c:v>
                      </c:pt>
                      <c:pt idx="5">
                        <c:v>2014</c:v>
                      </c:pt>
                      <c:pt idx="6">
                        <c:v>2015</c:v>
                      </c:pt>
                      <c:pt idx="7">
                        <c:v>2016</c:v>
                      </c:pt>
                      <c:pt idx="8">
                        <c:v>2017</c:v>
                      </c:pt>
                    </c:numCache>
                  </c:numRef>
                </c:val>
                <c:extLst>
                  <c:ext xmlns:c16="http://schemas.microsoft.com/office/drawing/2014/chart" uri="{C3380CC4-5D6E-409C-BE32-E72D297353CC}">
                    <c16:uniqueId val="{00000012-75EF-49FB-82A9-55BB6D5A8868}"/>
                  </c:ext>
                </c:extLst>
              </c15:ser>
            </c15:filteredBarSeries>
          </c:ext>
        </c:extLst>
      </c:barChart>
      <c:catAx>
        <c:axId val="50323456"/>
        <c:scaling>
          <c:orientation val="minMax"/>
        </c:scaling>
        <c:delete val="0"/>
        <c:axPos val="b"/>
        <c:numFmt formatCode="General" sourceLinked="1"/>
        <c:majorTickMark val="out"/>
        <c:minorTickMark val="none"/>
        <c:tickLblPos val="nextTo"/>
        <c:spPr>
          <a:noFill/>
          <a:ln w="9525" cap="flat" cmpd="sng" algn="ctr">
            <a:solidFill>
              <a:schemeClr val="tx1">
                <a:tint val="75000"/>
                <a:shade val="95000"/>
                <a:satMod val="105000"/>
              </a:schemeClr>
            </a:solidFill>
            <a:prstDash val="solid"/>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50326144"/>
        <c:crossesAt val="0"/>
        <c:auto val="1"/>
        <c:lblAlgn val="ctr"/>
        <c:lblOffset val="100"/>
        <c:noMultiLvlLbl val="0"/>
      </c:catAx>
      <c:valAx>
        <c:axId val="50326144"/>
        <c:scaling>
          <c:orientation val="minMax"/>
          <c:min val="0"/>
        </c:scaling>
        <c:delete val="1"/>
        <c:axPos val="l"/>
        <c:numFmt formatCode="#,##0" sourceLinked="0"/>
        <c:majorTickMark val="out"/>
        <c:minorTickMark val="none"/>
        <c:tickLblPos val="nextTo"/>
        <c:crossAx val="50323456"/>
        <c:crosses val="autoZero"/>
        <c:crossBetween val="between"/>
        <c:majorUnit val="1000000"/>
        <c:minorUnit val="100000"/>
        <c:dispUnits>
          <c:builtInUnit val="millions"/>
          <c:dispUnitsLbl>
            <c:tx>
              <c:rich>
                <a:bodyPr rot="-540000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en-US" dirty="0"/>
                    <a:t>Registered Donors</a:t>
                  </a:r>
                </a:p>
              </c:rich>
            </c:tx>
            <c:spPr>
              <a:noFill/>
              <a:ln>
                <a:noFill/>
              </a:ln>
              <a:effectLst/>
            </c:spPr>
            <c:txPr>
              <a:bodyPr rot="-540000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dispUnitsLbl>
        </c:dispUnits>
      </c:valAx>
      <c:spPr>
        <a:noFill/>
        <a:ln>
          <a:noFill/>
        </a:ln>
        <a:effectLst/>
      </c:spPr>
    </c:plotArea>
    <c:plotVisOnly val="1"/>
    <c:dispBlanksAs val="gap"/>
    <c:showDLblsOverMax val="0"/>
  </c:chart>
  <c:spPr>
    <a:noFill/>
    <a:ln w="9525" cap="flat" cmpd="sng" algn="ctr">
      <a:noFill/>
      <a:prstDash val="solid"/>
    </a:ln>
    <a:effectLst/>
  </c:spPr>
  <c:txPr>
    <a:bodyPr/>
    <a:lstStyle/>
    <a:p>
      <a:pPr>
        <a:defRPr sz="18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3534815501003556E-2"/>
          <c:y val="9.2898622047244084E-2"/>
          <c:w val="0.90793887922352912"/>
          <c:h val="0.69959809711286081"/>
        </c:manualLayout>
      </c:layout>
      <c:lineChart>
        <c:grouping val="standard"/>
        <c:varyColors val="0"/>
        <c:ser>
          <c:idx val="0"/>
          <c:order val="0"/>
          <c:tx>
            <c:strRef>
              <c:f>Sheet1!$B$1</c:f>
              <c:strCache>
                <c:ptCount val="1"/>
                <c:pt idx="0">
                  <c:v>Transplants</c:v>
                </c:pt>
              </c:strCache>
            </c:strRef>
          </c:tx>
          <c:spPr>
            <a:ln w="38100"/>
          </c:spPr>
          <c:marker>
            <c:symbol val="none"/>
          </c:marker>
          <c:cat>
            <c:numRef>
              <c:f>Sheet1!$A$2:$A$18</c:f>
              <c:numCache>
                <c:formatCode>General</c:formatCode>
                <c:ptCount val="17"/>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numCache>
            </c:numRef>
          </c:cat>
          <c:val>
            <c:numRef>
              <c:f>Sheet1!$B$2:$B$18</c:f>
              <c:numCache>
                <c:formatCode>#,##0</c:formatCode>
                <c:ptCount val="17"/>
                <c:pt idx="0">
                  <c:v>1303</c:v>
                </c:pt>
                <c:pt idx="1">
                  <c:v>1344</c:v>
                </c:pt>
                <c:pt idx="2">
                  <c:v>1445</c:v>
                </c:pt>
                <c:pt idx="3">
                  <c:v>1539</c:v>
                </c:pt>
                <c:pt idx="4">
                  <c:v>1597</c:v>
                </c:pt>
                <c:pt idx="5">
                  <c:v>1659</c:v>
                </c:pt>
                <c:pt idx="6">
                  <c:v>1696</c:v>
                </c:pt>
                <c:pt idx="7">
                  <c:v>1824</c:v>
                </c:pt>
                <c:pt idx="8">
                  <c:v>1747</c:v>
                </c:pt>
                <c:pt idx="9">
                  <c:v>1669</c:v>
                </c:pt>
                <c:pt idx="10">
                  <c:v>1825</c:v>
                </c:pt>
                <c:pt idx="11">
                  <c:v>1838</c:v>
                </c:pt>
                <c:pt idx="12">
                  <c:v>1893</c:v>
                </c:pt>
                <c:pt idx="13">
                  <c:v>1953</c:v>
                </c:pt>
                <c:pt idx="14">
                  <c:v>2166</c:v>
                </c:pt>
                <c:pt idx="15" formatCode="_(* #,##0_);_(* \(#,##0\);_(* &quot;-&quot;??_);_(@_)">
                  <c:v>2255</c:v>
                </c:pt>
                <c:pt idx="16" formatCode="General">
                  <c:v>2578</c:v>
                </c:pt>
              </c:numCache>
            </c:numRef>
          </c:val>
          <c:smooth val="0"/>
          <c:extLst>
            <c:ext xmlns:c16="http://schemas.microsoft.com/office/drawing/2014/chart" uri="{C3380CC4-5D6E-409C-BE32-E72D297353CC}">
              <c16:uniqueId val="{00000000-00C2-48A9-9337-425C3E942C90}"/>
            </c:ext>
          </c:extLst>
        </c:ser>
        <c:ser>
          <c:idx val="1"/>
          <c:order val="1"/>
          <c:tx>
            <c:strRef>
              <c:f>Sheet1!$C$1</c:f>
              <c:strCache>
                <c:ptCount val="1"/>
                <c:pt idx="0">
                  <c:v>Donors</c:v>
                </c:pt>
              </c:strCache>
            </c:strRef>
          </c:tx>
          <c:spPr>
            <a:ln w="38100"/>
          </c:spPr>
          <c:marker>
            <c:symbol val="none"/>
          </c:marker>
          <c:cat>
            <c:numRef>
              <c:f>Sheet1!$A$2:$A$18</c:f>
              <c:numCache>
                <c:formatCode>General</c:formatCode>
                <c:ptCount val="17"/>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numCache>
            </c:numRef>
          </c:cat>
          <c:val>
            <c:numRef>
              <c:f>Sheet1!$C$2:$C$18</c:f>
              <c:numCache>
                <c:formatCode>General</c:formatCode>
                <c:ptCount val="17"/>
                <c:pt idx="0">
                  <c:v>460</c:v>
                </c:pt>
                <c:pt idx="1">
                  <c:v>482</c:v>
                </c:pt>
                <c:pt idx="2">
                  <c:v>504</c:v>
                </c:pt>
                <c:pt idx="3">
                  <c:v>528</c:v>
                </c:pt>
                <c:pt idx="4">
                  <c:v>608</c:v>
                </c:pt>
                <c:pt idx="5">
                  <c:v>599</c:v>
                </c:pt>
                <c:pt idx="6">
                  <c:v>631</c:v>
                </c:pt>
                <c:pt idx="7">
                  <c:v>670</c:v>
                </c:pt>
                <c:pt idx="8">
                  <c:v>639</c:v>
                </c:pt>
                <c:pt idx="9">
                  <c:v>613</c:v>
                </c:pt>
                <c:pt idx="10">
                  <c:v>646</c:v>
                </c:pt>
                <c:pt idx="11">
                  <c:v>637</c:v>
                </c:pt>
                <c:pt idx="12">
                  <c:v>656</c:v>
                </c:pt>
                <c:pt idx="13">
                  <c:v>648</c:v>
                </c:pt>
                <c:pt idx="14">
                  <c:v>739</c:v>
                </c:pt>
                <c:pt idx="15">
                  <c:v>769</c:v>
                </c:pt>
                <c:pt idx="16">
                  <c:v>937</c:v>
                </c:pt>
              </c:numCache>
            </c:numRef>
          </c:val>
          <c:smooth val="0"/>
          <c:extLst>
            <c:ext xmlns:c16="http://schemas.microsoft.com/office/drawing/2014/chart" uri="{C3380CC4-5D6E-409C-BE32-E72D297353CC}">
              <c16:uniqueId val="{00000001-00C2-48A9-9337-425C3E942C90}"/>
            </c:ext>
          </c:extLst>
        </c:ser>
        <c:ser>
          <c:idx val="2"/>
          <c:order val="2"/>
          <c:tx>
            <c:strRef>
              <c:f>Sheet1!$D$1</c:f>
              <c:strCache>
                <c:ptCount val="1"/>
                <c:pt idx="0">
                  <c:v>Registered donors</c:v>
                </c:pt>
              </c:strCache>
            </c:strRef>
          </c:tx>
          <c:marker>
            <c:symbol val="none"/>
          </c:marker>
          <c:cat>
            <c:numRef>
              <c:f>Sheet1!$A$2:$A$18</c:f>
              <c:numCache>
                <c:formatCode>General</c:formatCode>
                <c:ptCount val="17"/>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numCache>
            </c:numRef>
          </c:cat>
          <c:val>
            <c:numRef>
              <c:f>Sheet1!$D$2:$D$18</c:f>
              <c:numCache>
                <c:formatCode>General</c:formatCode>
                <c:ptCount val="17"/>
                <c:pt idx="6">
                  <c:v>1</c:v>
                </c:pt>
                <c:pt idx="7">
                  <c:v>1</c:v>
                </c:pt>
                <c:pt idx="8">
                  <c:v>6</c:v>
                </c:pt>
                <c:pt idx="9">
                  <c:v>22</c:v>
                </c:pt>
                <c:pt idx="10">
                  <c:v>33</c:v>
                </c:pt>
                <c:pt idx="11">
                  <c:v>64</c:v>
                </c:pt>
                <c:pt idx="12">
                  <c:v>98</c:v>
                </c:pt>
                <c:pt idx="13">
                  <c:v>139</c:v>
                </c:pt>
                <c:pt idx="14">
                  <c:v>226</c:v>
                </c:pt>
                <c:pt idx="15">
                  <c:v>264</c:v>
                </c:pt>
                <c:pt idx="16">
                  <c:v>343</c:v>
                </c:pt>
              </c:numCache>
            </c:numRef>
          </c:val>
          <c:smooth val="0"/>
          <c:extLst>
            <c:ext xmlns:c16="http://schemas.microsoft.com/office/drawing/2014/chart" uri="{C3380CC4-5D6E-409C-BE32-E72D297353CC}">
              <c16:uniqueId val="{00000002-00C2-48A9-9337-425C3E942C90}"/>
            </c:ext>
          </c:extLst>
        </c:ser>
        <c:dLbls>
          <c:showLegendKey val="0"/>
          <c:showVal val="0"/>
          <c:showCatName val="0"/>
          <c:showSerName val="0"/>
          <c:showPercent val="0"/>
          <c:showBubbleSize val="0"/>
        </c:dLbls>
        <c:smooth val="0"/>
        <c:axId val="50698496"/>
        <c:axId val="50704384"/>
      </c:lineChart>
      <c:catAx>
        <c:axId val="50698496"/>
        <c:scaling>
          <c:orientation val="minMax"/>
        </c:scaling>
        <c:delete val="0"/>
        <c:axPos val="b"/>
        <c:numFmt formatCode="General" sourceLinked="1"/>
        <c:majorTickMark val="out"/>
        <c:minorTickMark val="none"/>
        <c:tickLblPos val="nextTo"/>
        <c:txPr>
          <a:bodyPr rot="-900000"/>
          <a:lstStyle/>
          <a:p>
            <a:pPr>
              <a:defRPr/>
            </a:pPr>
            <a:endParaRPr lang="en-US"/>
          </a:p>
        </c:txPr>
        <c:crossAx val="50704384"/>
        <c:crosses val="autoZero"/>
        <c:auto val="1"/>
        <c:lblAlgn val="ctr"/>
        <c:lblOffset val="100"/>
        <c:tickLblSkip val="2"/>
        <c:noMultiLvlLbl val="0"/>
      </c:catAx>
      <c:valAx>
        <c:axId val="50704384"/>
        <c:scaling>
          <c:orientation val="minMax"/>
        </c:scaling>
        <c:delete val="0"/>
        <c:axPos val="l"/>
        <c:majorGridlines/>
        <c:numFmt formatCode="#,##0" sourceLinked="1"/>
        <c:majorTickMark val="none"/>
        <c:minorTickMark val="none"/>
        <c:tickLblPos val="nextTo"/>
        <c:crossAx val="50698496"/>
        <c:crosses val="autoZero"/>
        <c:crossBetween val="between"/>
      </c:valAx>
      <c:spPr>
        <a:solidFill>
          <a:srgbClr val="FFFFFF">
            <a:alpha val="38824"/>
          </a:srgbClr>
        </a:solidFill>
        <a:ln w="38100"/>
      </c:spPr>
    </c:plotArea>
    <c:legend>
      <c:legendPos val="b"/>
      <c:overlay val="0"/>
      <c:txPr>
        <a:bodyPr/>
        <a:lstStyle/>
        <a:p>
          <a:pPr>
            <a:defRPr sz="1400"/>
          </a:pPr>
          <a:endParaRPr lang="en-US"/>
        </a:p>
      </c:txPr>
    </c:legend>
    <c:plotVisOnly val="1"/>
    <c:dispBlanksAs val="gap"/>
    <c:showDLblsOverMax val="0"/>
  </c:chart>
  <c:spPr>
    <a:ln>
      <a:noFill/>
    </a:ln>
  </c:spPr>
  <c:externalData r:id="rId1">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110">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1">
      <a:schemeClr val="lt1"/>
    </cs:lnRef>
    <cs:fillRef idx="1">
      <cs:styleClr val="auto"/>
    </cs:fillRef>
    <cs:effectRef idx="1">
      <a:schemeClr val="dk1"/>
    </cs:effectRef>
    <cs:fontRef idx="minor">
      <a:schemeClr val="tx1"/>
    </cs:fontRef>
    <cs:spPr>
      <a:ln>
        <a:round/>
      </a:ln>
    </cs:spPr>
  </cs:dataPoint>
  <cs:dataPoint3D>
    <cs:lnRef idx="1">
      <a:schemeClr val="lt1"/>
    </cs:lnRef>
    <cs:fillRef idx="1">
      <cs:styleClr val="auto"/>
    </cs:fillRef>
    <cs:effectRef idx="1">
      <a:schemeClr val="dk1"/>
    </cs:effectRef>
    <cs:fontRef idx="minor">
      <a:schemeClr val="tx1"/>
    </cs:fontRef>
    <cs:spPr>
      <a:ln>
        <a:round/>
      </a:ln>
    </cs:spPr>
  </cs:dataPoint3D>
  <cs:dataPointLine>
    <cs:lnRef idx="1">
      <cs:styleClr val="auto"/>
    </cs:lnRef>
    <cs:lineWidthScale>5</cs:lineWidthScale>
    <cs:fillRef idx="0"/>
    <cs:effectRef idx="0"/>
    <cs:fontRef idx="minor">
      <a:schemeClr val="tx1"/>
    </cs:fontRef>
    <cs:spPr>
      <a:ln cap="rnd">
        <a:round/>
      </a:ln>
    </cs:spPr>
  </cs:dataPointLine>
  <cs:dataPointMarker>
    <cs:lnRef idx="1">
      <cs:styleClr val="auto"/>
    </cs:lnRef>
    <cs:fillRef idx="1">
      <cs:styleClr val="auto"/>
    </cs:fillRef>
    <cs:effectRef idx="1">
      <a:schemeClr val="dk1"/>
    </cs:effectRef>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1">
      <a:schemeClr val="dk1"/>
    </cs:effectRef>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1">
      <a:schemeClr val="dk1"/>
    </cs:effectRef>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1431" tIns="45716" rIns="91431" bIns="45716" rtlCol="0"/>
          <a:lstStyle>
            <a:lvl1pPr algn="l">
              <a:defRPr sz="1200"/>
            </a:lvl1pPr>
          </a:lstStyle>
          <a:p>
            <a:endParaRPr lang="en-US"/>
          </a:p>
        </p:txBody>
      </p:sp>
      <p:sp>
        <p:nvSpPr>
          <p:cNvPr id="3" name="Date Placeholder 2"/>
          <p:cNvSpPr>
            <a:spLocks noGrp="1"/>
          </p:cNvSpPr>
          <p:nvPr>
            <p:ph type="dt" idx="1"/>
          </p:nvPr>
        </p:nvSpPr>
        <p:spPr>
          <a:xfrm>
            <a:off x="3970939" y="0"/>
            <a:ext cx="3037840" cy="464820"/>
          </a:xfrm>
          <a:prstGeom prst="rect">
            <a:avLst/>
          </a:prstGeom>
        </p:spPr>
        <p:txBody>
          <a:bodyPr vert="horz" lIns="91431" tIns="45716" rIns="91431" bIns="45716" rtlCol="0"/>
          <a:lstStyle>
            <a:lvl1pPr algn="r">
              <a:defRPr sz="1200"/>
            </a:lvl1pPr>
          </a:lstStyle>
          <a:p>
            <a:fld id="{63C4B6FB-2024-4D63-A8AF-F6B6FE785208}" type="datetimeFigureOut">
              <a:rPr lang="en-US" smtClean="0"/>
              <a:pPr/>
              <a:t>11/15/2017</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31" tIns="45716" rIns="91431" bIns="45716"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1431" tIns="45716" rIns="91431" bIns="4571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1431" tIns="45716" rIns="91431" bIns="45716" rtlCol="0" anchor="b"/>
          <a:lstStyle>
            <a:lvl1pPr algn="l">
              <a:defRPr sz="1200"/>
            </a:lvl1pPr>
          </a:lstStyle>
          <a:p>
            <a:endParaRPr lang="en-US"/>
          </a:p>
        </p:txBody>
      </p:sp>
      <p:sp>
        <p:nvSpPr>
          <p:cNvPr id="7" name="Slide Number Placeholder 6"/>
          <p:cNvSpPr>
            <a:spLocks noGrp="1"/>
          </p:cNvSpPr>
          <p:nvPr>
            <p:ph type="sldNum" sz="quarter" idx="5"/>
          </p:nvPr>
        </p:nvSpPr>
        <p:spPr>
          <a:xfrm>
            <a:off x="3970939" y="8829967"/>
            <a:ext cx="3037840" cy="464820"/>
          </a:xfrm>
          <a:prstGeom prst="rect">
            <a:avLst/>
          </a:prstGeom>
        </p:spPr>
        <p:txBody>
          <a:bodyPr vert="horz" lIns="91431" tIns="45716" rIns="91431" bIns="45716" rtlCol="0" anchor="b"/>
          <a:lstStyle>
            <a:lvl1pPr algn="r">
              <a:defRPr sz="1200"/>
            </a:lvl1pPr>
          </a:lstStyle>
          <a:p>
            <a:fld id="{2D552713-EB79-438D-94D2-BD1649BF5BF7}" type="slidenum">
              <a:rPr lang="en-US" smtClean="0"/>
              <a:pPr/>
              <a:t>‹#›</a:t>
            </a:fld>
            <a:endParaRPr lang="en-US"/>
          </a:p>
        </p:txBody>
      </p:sp>
    </p:spTree>
    <p:extLst>
      <p:ext uri="{BB962C8B-B14F-4D97-AF65-F5344CB8AC3E}">
        <p14:creationId xmlns:p14="http://schemas.microsoft.com/office/powerpoint/2010/main" val="2178865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Every day, people in our communities need transplants.  Charlene needed hers 26 years ago and thanks to her donor, she bowled in the 2016 Transplant Games of America.  She also enjoys time with her 26 grandchildren and 23 great-grandchildren.</a:t>
            </a:r>
          </a:p>
          <a:p>
            <a:endParaRPr lang="en-US" dirty="0"/>
          </a:p>
        </p:txBody>
      </p:sp>
      <p:sp>
        <p:nvSpPr>
          <p:cNvPr id="4" name="Slide Number Placeholder 3"/>
          <p:cNvSpPr>
            <a:spLocks noGrp="1"/>
          </p:cNvSpPr>
          <p:nvPr>
            <p:ph type="sldNum" sz="quarter" idx="10"/>
          </p:nvPr>
        </p:nvSpPr>
        <p:spPr/>
        <p:txBody>
          <a:bodyPr/>
          <a:lstStyle/>
          <a:p>
            <a:fld id="{2D552713-EB79-438D-94D2-BD1649BF5BF7}" type="slidenum">
              <a:rPr lang="en-US" smtClean="0"/>
              <a:pPr/>
              <a:t>3</a:t>
            </a:fld>
            <a:endParaRPr lang="en-US"/>
          </a:p>
        </p:txBody>
      </p:sp>
    </p:spTree>
    <p:extLst>
      <p:ext uri="{BB962C8B-B14F-4D97-AF65-F5344CB8AC3E}">
        <p14:creationId xmlns:p14="http://schemas.microsoft.com/office/powerpoint/2010/main" val="10339909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552713-EB79-438D-94D2-BD1649BF5BF7}" type="slidenum">
              <a:rPr lang="en-US" smtClean="0"/>
              <a:pPr/>
              <a:t>20</a:t>
            </a:fld>
            <a:endParaRPr lang="en-US"/>
          </a:p>
        </p:txBody>
      </p:sp>
    </p:spTree>
    <p:extLst>
      <p:ext uri="{BB962C8B-B14F-4D97-AF65-F5344CB8AC3E}">
        <p14:creationId xmlns:p14="http://schemas.microsoft.com/office/powerpoint/2010/main" val="35541703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552713-EB79-438D-94D2-BD1649BF5BF7}" type="slidenum">
              <a:rPr lang="en-US" smtClean="0"/>
              <a:pPr/>
              <a:t>21</a:t>
            </a:fld>
            <a:endParaRPr lang="en-US"/>
          </a:p>
        </p:txBody>
      </p:sp>
    </p:spTree>
    <p:extLst>
      <p:ext uri="{BB962C8B-B14F-4D97-AF65-F5344CB8AC3E}">
        <p14:creationId xmlns:p14="http://schemas.microsoft.com/office/powerpoint/2010/main" val="3203535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552713-EB79-438D-94D2-BD1649BF5BF7}" type="slidenum">
              <a:rPr lang="en-US" smtClean="0"/>
              <a:pPr/>
              <a:t>22</a:t>
            </a:fld>
            <a:endParaRPr lang="en-US" dirty="0"/>
          </a:p>
        </p:txBody>
      </p:sp>
    </p:spTree>
    <p:extLst>
      <p:ext uri="{BB962C8B-B14F-4D97-AF65-F5344CB8AC3E}">
        <p14:creationId xmlns:p14="http://schemas.microsoft.com/office/powerpoint/2010/main" val="37271736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552713-EB79-438D-94D2-BD1649BF5BF7}" type="slidenum">
              <a:rPr lang="en-US" smtClean="0"/>
              <a:pPr/>
              <a:t>23</a:t>
            </a:fld>
            <a:endParaRPr lang="en-US"/>
          </a:p>
        </p:txBody>
      </p:sp>
    </p:spTree>
    <p:extLst>
      <p:ext uri="{BB962C8B-B14F-4D97-AF65-F5344CB8AC3E}">
        <p14:creationId xmlns:p14="http://schemas.microsoft.com/office/powerpoint/2010/main" val="3041897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photo was taken on Jess</a:t>
            </a:r>
            <a:r>
              <a:rPr lang="en-US" sz="1200" b="0" i="0" kern="1200" baseline="0" dirty="0">
                <a:solidFill>
                  <a:schemeClr val="tx1"/>
                </a:solidFill>
                <a:effectLst/>
                <a:latin typeface="+mn-lt"/>
                <a:ea typeface="+mn-ea"/>
                <a:cs typeface="+mn-cs"/>
              </a:rPr>
              <a:t>e and Theresa’s last day together.  Later that day, Jesse suffered a </a:t>
            </a:r>
            <a:r>
              <a:rPr lang="en-US" sz="1200" b="0" i="0" kern="1200" dirty="0">
                <a:solidFill>
                  <a:schemeClr val="tx1"/>
                </a:solidFill>
                <a:effectLst/>
                <a:latin typeface="+mn-lt"/>
                <a:ea typeface="+mn-ea"/>
                <a:cs typeface="+mn-cs"/>
              </a:rPr>
              <a:t>massive brain aneurysm. The doctors did everything they could, but he was just gone.  Theresa now says that she thinks about Jesse and misses him every day, but finds comfort knowing that Jesse made the choice to give others a second chance at life.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Donation isn’t just about helping recipients to heal.  It’s also about the healing for the families of those</a:t>
            </a:r>
            <a:r>
              <a:rPr lang="en-US" sz="1200" b="0" i="0" kern="1200" baseline="0" dirty="0">
                <a:solidFill>
                  <a:schemeClr val="tx1"/>
                </a:solidFill>
                <a:effectLst/>
                <a:latin typeface="+mn-lt"/>
                <a:ea typeface="+mn-ea"/>
                <a:cs typeface="+mn-cs"/>
              </a:rPr>
              <a:t> who have been donors.  While nothing will fill the void left by their loved one, donor families often find comfort knowing that their loved ones final act on earth was to save and heal others.  </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D552713-EB79-438D-94D2-BD1649BF5BF7}" type="slidenum">
              <a:rPr lang="en-US" smtClean="0"/>
              <a:pPr/>
              <a:t>4</a:t>
            </a:fld>
            <a:endParaRPr lang="en-US"/>
          </a:p>
        </p:txBody>
      </p:sp>
    </p:spTree>
    <p:extLst>
      <p:ext uri="{BB962C8B-B14F-4D97-AF65-F5344CB8AC3E}">
        <p14:creationId xmlns:p14="http://schemas.microsoft.com/office/powerpoint/2010/main" val="3313733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donors are the true heroes.</a:t>
            </a:r>
            <a:r>
              <a:rPr lang="en-US" sz="1200" kern="1200" baseline="0" dirty="0">
                <a:solidFill>
                  <a:schemeClr val="tx1"/>
                </a:solidFill>
                <a:effectLst/>
                <a:latin typeface="+mn-lt"/>
                <a:ea typeface="+mn-ea"/>
                <a:cs typeface="+mn-cs"/>
              </a:rPr>
              <a:t>  </a:t>
            </a:r>
          </a:p>
          <a:p>
            <a:endParaRPr lang="en-US" sz="1200" kern="1200" baseline="0" dirty="0">
              <a:solidFill>
                <a:schemeClr val="tx1"/>
              </a:solidFill>
              <a:effectLst/>
              <a:latin typeface="+mn-lt"/>
              <a:ea typeface="+mn-ea"/>
              <a:cs typeface="+mn-cs"/>
            </a:endParaRPr>
          </a:p>
          <a:p>
            <a:r>
              <a:rPr lang="en-US" baseline="0" dirty="0"/>
              <a:t>Kevin was an energetic, kind and loving person</a:t>
            </a:r>
            <a:r>
              <a:rPr lang="en-US" sz="1200" b="0" i="0" kern="1200" dirty="0">
                <a:solidFill>
                  <a:schemeClr val="tx1"/>
                </a:solidFill>
                <a:effectLst/>
                <a:latin typeface="+mn-lt"/>
                <a:ea typeface="+mn-ea"/>
                <a:cs typeface="+mn-cs"/>
              </a:rPr>
              <a:t>.  When</a:t>
            </a:r>
            <a:r>
              <a:rPr lang="en-US" sz="1200" b="0" i="0" kern="1200" baseline="0" dirty="0">
                <a:solidFill>
                  <a:schemeClr val="tx1"/>
                </a:solidFill>
                <a:effectLst/>
                <a:latin typeface="+mn-lt"/>
                <a:ea typeface="+mn-ea"/>
                <a:cs typeface="+mn-cs"/>
              </a:rPr>
              <a:t> he was 16, he and his brother and a friend when they were involved in a car accident.  Kevin was rushed to the hospital but nothing could be done to save him.  </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So, only 3 days before Christmas, Kevin became a Donor Hero and gave the most precious gift of all.  The Gift of Life. </a:t>
            </a:r>
            <a:endParaRPr lang="en-US" sz="1200" b="0" i="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552713-EB79-438D-94D2-BD1649BF5BF7}" type="slidenum">
              <a:rPr lang="en-US" smtClean="0"/>
              <a:pPr/>
              <a:t>5</a:t>
            </a:fld>
            <a:endParaRPr lang="en-US"/>
          </a:p>
        </p:txBody>
      </p:sp>
    </p:spTree>
    <p:extLst>
      <p:ext uri="{BB962C8B-B14F-4D97-AF65-F5344CB8AC3E}">
        <p14:creationId xmlns:p14="http://schemas.microsoft.com/office/powerpoint/2010/main" val="6824139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552713-EB79-438D-94D2-BD1649BF5BF7}" type="slidenum">
              <a:rPr lang="en-US" smtClean="0"/>
              <a:pPr/>
              <a:t>7</a:t>
            </a:fld>
            <a:endParaRPr lang="en-US"/>
          </a:p>
        </p:txBody>
      </p:sp>
    </p:spTree>
    <p:extLst>
      <p:ext uri="{BB962C8B-B14F-4D97-AF65-F5344CB8AC3E}">
        <p14:creationId xmlns:p14="http://schemas.microsoft.com/office/powerpoint/2010/main" val="23374584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552713-EB79-438D-94D2-BD1649BF5BF7}" type="slidenum">
              <a:rPr lang="en-US" smtClean="0"/>
              <a:pPr/>
              <a:t>15</a:t>
            </a:fld>
            <a:endParaRPr lang="en-US"/>
          </a:p>
        </p:txBody>
      </p:sp>
    </p:spTree>
    <p:extLst>
      <p:ext uri="{BB962C8B-B14F-4D97-AF65-F5344CB8AC3E}">
        <p14:creationId xmlns:p14="http://schemas.microsoft.com/office/powerpoint/2010/main" val="2709880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552713-EB79-438D-94D2-BD1649BF5BF7}" type="slidenum">
              <a:rPr lang="en-US" smtClean="0"/>
              <a:pPr/>
              <a:t>16</a:t>
            </a:fld>
            <a:endParaRPr lang="en-US"/>
          </a:p>
        </p:txBody>
      </p:sp>
    </p:spTree>
    <p:extLst>
      <p:ext uri="{BB962C8B-B14F-4D97-AF65-F5344CB8AC3E}">
        <p14:creationId xmlns:p14="http://schemas.microsoft.com/office/powerpoint/2010/main" val="29697670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552713-EB79-438D-94D2-BD1649BF5BF7}" type="slidenum">
              <a:rPr lang="en-US" smtClean="0"/>
              <a:pPr/>
              <a:t>17</a:t>
            </a:fld>
            <a:endParaRPr lang="en-US"/>
          </a:p>
        </p:txBody>
      </p:sp>
    </p:spTree>
    <p:extLst>
      <p:ext uri="{BB962C8B-B14F-4D97-AF65-F5344CB8AC3E}">
        <p14:creationId xmlns:p14="http://schemas.microsoft.com/office/powerpoint/2010/main" val="29697670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552713-EB79-438D-94D2-BD1649BF5BF7}" type="slidenum">
              <a:rPr lang="en-US" smtClean="0"/>
              <a:pPr/>
              <a:t>18</a:t>
            </a:fld>
            <a:endParaRPr lang="en-US"/>
          </a:p>
        </p:txBody>
      </p:sp>
    </p:spTree>
    <p:extLst>
      <p:ext uri="{BB962C8B-B14F-4D97-AF65-F5344CB8AC3E}">
        <p14:creationId xmlns:p14="http://schemas.microsoft.com/office/powerpoint/2010/main" val="29697670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552713-EB79-438D-94D2-BD1649BF5BF7}" type="slidenum">
              <a:rPr lang="en-US" smtClean="0"/>
              <a:pPr/>
              <a:t>19</a:t>
            </a:fld>
            <a:endParaRPr lang="en-US"/>
          </a:p>
        </p:txBody>
      </p:sp>
    </p:spTree>
    <p:extLst>
      <p:ext uri="{BB962C8B-B14F-4D97-AF65-F5344CB8AC3E}">
        <p14:creationId xmlns:p14="http://schemas.microsoft.com/office/powerpoint/2010/main" val="33810342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162653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fontAlgn="base">
              <a:spcBef>
                <a:spcPct val="0"/>
              </a:spcBef>
              <a:spcAft>
                <a:spcPct val="0"/>
              </a:spcAft>
              <a:defRPr/>
            </a:pPr>
            <a:endParaRPr lang="en-US" dirty="0">
              <a:solidFill>
                <a:srgbClr val="000000"/>
              </a:solidFill>
            </a:endParaRPr>
          </a:p>
        </p:txBody>
      </p:sp>
      <p:sp>
        <p:nvSpPr>
          <p:cNvPr id="4" name="Footer Placeholder 3"/>
          <p:cNvSpPr>
            <a:spLocks noGrp="1"/>
          </p:cNvSpPr>
          <p:nvPr>
            <p:ph type="ftr" sz="quarter" idx="11"/>
          </p:nvPr>
        </p:nvSpPr>
        <p:spPr/>
        <p:txBody>
          <a:bodyPr/>
          <a:lstStyle/>
          <a:p>
            <a:pPr fontAlgn="base">
              <a:spcBef>
                <a:spcPct val="0"/>
              </a:spcBef>
              <a:spcAft>
                <a:spcPct val="0"/>
              </a:spcAft>
              <a:defRPr/>
            </a:pPr>
            <a:endParaRPr lang="en-US" dirty="0">
              <a:solidFill>
                <a:srgbClr val="000000"/>
              </a:solidFill>
            </a:endParaRPr>
          </a:p>
        </p:txBody>
      </p:sp>
    </p:spTree>
    <p:extLst>
      <p:ext uri="{BB962C8B-B14F-4D97-AF65-F5344CB8AC3E}">
        <p14:creationId xmlns:p14="http://schemas.microsoft.com/office/powerpoint/2010/main" val="2707906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676400"/>
            <a:ext cx="8229600" cy="4144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5551462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981202"/>
            <a:ext cx="4038600" cy="4144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2"/>
            <a:ext cx="4038600" cy="4144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9053440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2"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344162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843233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3344888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752974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28602"/>
            <a:ext cx="8229600" cy="5897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xfrm>
            <a:off x="5080000" y="5345521"/>
            <a:ext cx="2133600" cy="476250"/>
          </a:xfrm>
          <a:prstGeom prst="rect">
            <a:avLst/>
          </a:prstGeom>
          <a:ln/>
        </p:spPr>
        <p:txBody>
          <a:bodyPr/>
          <a:lstStyle>
            <a:lvl1pPr>
              <a:defRPr/>
            </a:lvl1pPr>
          </a:lstStyle>
          <a:p>
            <a:pPr>
              <a:defRPr/>
            </a:pPr>
            <a:fld id="{6CE18085-297A-4F18-95BE-853C112BBAD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635721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a:t>Click to edit Master title style</a:t>
            </a:r>
          </a:p>
        </p:txBody>
      </p:sp>
      <p:sp>
        <p:nvSpPr>
          <p:cNvPr id="3" name="Chart Placeholder 2"/>
          <p:cNvSpPr>
            <a:spLocks noGrp="1"/>
          </p:cNvSpPr>
          <p:nvPr>
            <p:ph type="chart" idx="1"/>
          </p:nvPr>
        </p:nvSpPr>
        <p:spPr>
          <a:xfrm>
            <a:off x="457200" y="1981202"/>
            <a:ext cx="8229600" cy="4144963"/>
          </a:xfrm>
        </p:spPr>
        <p:txBody>
          <a:bodyPr/>
          <a:lstStyle/>
          <a:p>
            <a:pPr lvl="0"/>
            <a:r>
              <a:rPr lang="en-US" noProof="0"/>
              <a:t>Click icon to add chart</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xfrm>
            <a:off x="5080000" y="5345521"/>
            <a:ext cx="2133600" cy="476250"/>
          </a:xfrm>
          <a:prstGeom prst="rect">
            <a:avLst/>
          </a:prstGeom>
          <a:ln/>
        </p:spPr>
        <p:txBody>
          <a:bodyPr/>
          <a:lstStyle>
            <a:lvl1pPr>
              <a:defRPr/>
            </a:lvl1pPr>
          </a:lstStyle>
          <a:p>
            <a:pPr>
              <a:defRPr/>
            </a:pPr>
            <a:fld id="{71B458BE-A690-46B9-9D78-C62ED681128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77295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26" name="Rectangle 2"/>
          <p:cNvSpPr>
            <a:spLocks noGrp="1" noChangeArrowheads="1"/>
          </p:cNvSpPr>
          <p:nvPr>
            <p:ph type="title"/>
          </p:nvPr>
        </p:nvSpPr>
        <p:spPr bwMode="auto">
          <a:xfrm>
            <a:off x="463420" y="1524000"/>
            <a:ext cx="82296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2209800"/>
            <a:ext cx="8229600" cy="3916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Calibri" panose="020F0502020204030204" pitchFamily="34" charset="0"/>
              </a:defRPr>
            </a:lvl1pPr>
          </a:lstStyle>
          <a:p>
            <a:pPr fontAlgn="base">
              <a:spcBef>
                <a:spcPct val="0"/>
              </a:spcBef>
              <a:spcAft>
                <a:spcPct val="0"/>
              </a:spcAft>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Calibri" panose="020F0502020204030204" pitchFamily="34" charset="0"/>
              </a:defRPr>
            </a:lvl1pPr>
          </a:lstStyle>
          <a:p>
            <a:pPr fontAlgn="base">
              <a:spcBef>
                <a:spcPct val="0"/>
              </a:spcBef>
              <a:spcAft>
                <a:spcPct val="0"/>
              </a:spcAft>
              <a:defRPr/>
            </a:pPr>
            <a:endParaRPr lang="en-US" dirty="0">
              <a:solidFill>
                <a:srgbClr val="000000"/>
              </a:solidFill>
            </a:endParaRPr>
          </a:p>
        </p:txBody>
      </p:sp>
    </p:spTree>
    <p:extLst>
      <p:ext uri="{BB962C8B-B14F-4D97-AF65-F5344CB8AC3E}">
        <p14:creationId xmlns:p14="http://schemas.microsoft.com/office/powerpoint/2010/main" val="22220616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2" r:id="rId8"/>
    <p:sldLayoutId id="2147483674" r:id="rId9"/>
    <p:sldLayoutId id="2147483675" r:id="rId10"/>
  </p:sldLayoutIdLst>
  <p:txStyles>
    <p:title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4000" b="1">
          <a:solidFill>
            <a:schemeClr val="tx2"/>
          </a:solidFill>
          <a:latin typeface="Arial Narrow" pitchFamily="34" charset="0"/>
        </a:defRPr>
      </a:lvl2pPr>
      <a:lvl3pPr algn="l" rtl="0" eaLnBrk="1" fontAlgn="base" hangingPunct="1">
        <a:spcBef>
          <a:spcPct val="0"/>
        </a:spcBef>
        <a:spcAft>
          <a:spcPct val="0"/>
        </a:spcAft>
        <a:defRPr sz="4000" b="1">
          <a:solidFill>
            <a:schemeClr val="tx2"/>
          </a:solidFill>
          <a:latin typeface="Arial Narrow" pitchFamily="34" charset="0"/>
        </a:defRPr>
      </a:lvl3pPr>
      <a:lvl4pPr algn="l" rtl="0" eaLnBrk="1" fontAlgn="base" hangingPunct="1">
        <a:spcBef>
          <a:spcPct val="0"/>
        </a:spcBef>
        <a:spcAft>
          <a:spcPct val="0"/>
        </a:spcAft>
        <a:defRPr sz="4000" b="1">
          <a:solidFill>
            <a:schemeClr val="tx2"/>
          </a:solidFill>
          <a:latin typeface="Arial Narrow" pitchFamily="34" charset="0"/>
        </a:defRPr>
      </a:lvl4pPr>
      <a:lvl5pPr algn="l" rtl="0" eaLnBrk="1" fontAlgn="base" hangingPunct="1">
        <a:spcBef>
          <a:spcPct val="0"/>
        </a:spcBef>
        <a:spcAft>
          <a:spcPct val="0"/>
        </a:spcAft>
        <a:defRPr sz="4000" b="1">
          <a:solidFill>
            <a:schemeClr val="tx2"/>
          </a:solidFill>
          <a:latin typeface="Arial Narrow" pitchFamily="34" charset="0"/>
        </a:defRPr>
      </a:lvl5pPr>
      <a:lvl6pPr marL="457200" algn="l" rtl="0" eaLnBrk="1" fontAlgn="base" hangingPunct="1">
        <a:spcBef>
          <a:spcPct val="0"/>
        </a:spcBef>
        <a:spcAft>
          <a:spcPct val="0"/>
        </a:spcAft>
        <a:defRPr sz="4000" b="1">
          <a:solidFill>
            <a:schemeClr val="tx2"/>
          </a:solidFill>
          <a:latin typeface="Arial Narrow" pitchFamily="34" charset="0"/>
        </a:defRPr>
      </a:lvl6pPr>
      <a:lvl7pPr marL="914400" algn="l" rtl="0" eaLnBrk="1" fontAlgn="base" hangingPunct="1">
        <a:spcBef>
          <a:spcPct val="0"/>
        </a:spcBef>
        <a:spcAft>
          <a:spcPct val="0"/>
        </a:spcAft>
        <a:defRPr sz="4000" b="1">
          <a:solidFill>
            <a:schemeClr val="tx2"/>
          </a:solidFill>
          <a:latin typeface="Arial Narrow" pitchFamily="34" charset="0"/>
        </a:defRPr>
      </a:lvl7pPr>
      <a:lvl8pPr marL="1371600" algn="l" rtl="0" eaLnBrk="1" fontAlgn="base" hangingPunct="1">
        <a:spcBef>
          <a:spcPct val="0"/>
        </a:spcBef>
        <a:spcAft>
          <a:spcPct val="0"/>
        </a:spcAft>
        <a:defRPr sz="4000" b="1">
          <a:solidFill>
            <a:schemeClr val="tx2"/>
          </a:solidFill>
          <a:latin typeface="Arial Narrow" pitchFamily="34" charset="0"/>
        </a:defRPr>
      </a:lvl8pPr>
      <a:lvl9pPr marL="1828800" algn="l" rtl="0" eaLnBrk="1" fontAlgn="base" hangingPunct="1">
        <a:spcBef>
          <a:spcPct val="0"/>
        </a:spcBef>
        <a:spcAft>
          <a:spcPct val="0"/>
        </a:spcAft>
        <a:defRPr sz="4000" b="1">
          <a:solidFill>
            <a:schemeClr val="tx2"/>
          </a:solidFill>
          <a:latin typeface="Arial Narrow" pitchFamily="34" charset="0"/>
        </a:defRPr>
      </a:lvl9pPr>
    </p:titleStyle>
    <p:bodyStyle>
      <a:lvl1pPr marL="0" indent="0" algn="l" rtl="0" eaLnBrk="1" fontAlgn="base" hangingPunct="1">
        <a:spcBef>
          <a:spcPct val="20000"/>
        </a:spcBef>
        <a:spcAft>
          <a:spcPct val="0"/>
        </a:spcAft>
        <a:buNone/>
        <a:defRPr sz="2000" b="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b="0">
          <a:solidFill>
            <a:schemeClr val="tx1"/>
          </a:solidFill>
          <a:latin typeface="+mn-lt"/>
        </a:defRPr>
      </a:lvl2pPr>
      <a:lvl3pPr marL="1143000" indent="-228600" algn="l" rtl="0" eaLnBrk="1" fontAlgn="base" hangingPunct="1">
        <a:spcBef>
          <a:spcPct val="20000"/>
        </a:spcBef>
        <a:spcAft>
          <a:spcPct val="0"/>
        </a:spcAft>
        <a:buChar char="•"/>
        <a:defRPr sz="1800" b="0">
          <a:solidFill>
            <a:schemeClr val="tx1"/>
          </a:solidFill>
          <a:latin typeface="+mn-lt"/>
        </a:defRPr>
      </a:lvl3pPr>
      <a:lvl4pPr marL="1600200" indent="-228600" algn="l" rtl="0" eaLnBrk="1" fontAlgn="base" hangingPunct="1">
        <a:spcBef>
          <a:spcPct val="20000"/>
        </a:spcBef>
        <a:spcAft>
          <a:spcPct val="0"/>
        </a:spcAft>
        <a:buChar char="–"/>
        <a:defRPr sz="1600" b="0">
          <a:solidFill>
            <a:schemeClr val="tx1"/>
          </a:solidFill>
          <a:latin typeface="+mn-lt"/>
        </a:defRPr>
      </a:lvl4pPr>
      <a:lvl5pPr marL="2057400" indent="-228600" algn="l" rtl="0" eaLnBrk="1" fontAlgn="base" hangingPunct="1">
        <a:spcBef>
          <a:spcPct val="20000"/>
        </a:spcBef>
        <a:spcAft>
          <a:spcPct val="0"/>
        </a:spcAft>
        <a:buChar char="»"/>
        <a:defRPr sz="1600" b="0">
          <a:solidFill>
            <a:schemeClr val="tx1"/>
          </a:solidFill>
          <a:latin typeface="+mn-lt"/>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hyperlink" Target="http://www.youtube.com/watch?v=HuKx2a5HkIM" TargetMode="Externa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donatelifetexas.org/" TargetMode="External"/><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registerme.org/"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donatelifetexas.org/"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www.donevidatexas.org/"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jpe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jpeg"/><Relationship Id="rId5" Type="http://schemas.openxmlformats.org/officeDocument/2006/relationships/image" Target="../media/image10.jpeg"/><Relationship Id="rId15" Type="http://schemas.openxmlformats.org/officeDocument/2006/relationships/image" Target="../media/image20.png"/><Relationship Id="rId10" Type="http://schemas.openxmlformats.org/officeDocument/2006/relationships/image" Target="../media/image15.png"/><Relationship Id="rId4" Type="http://schemas.openxmlformats.org/officeDocument/2006/relationships/image" Target="../media/image9.jpeg"/><Relationship Id="rId9" Type="http://schemas.openxmlformats.org/officeDocument/2006/relationships/image" Target="../media/image14.png"/><Relationship Id="rId1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36946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What Can One Person Do? </a:t>
            </a:r>
          </a:p>
        </p:txBody>
      </p:sp>
      <p:pic>
        <p:nvPicPr>
          <p:cNvPr id="4" name="Content Placeholder 3" descr="http://pbs.twimg.com/media/B8TjQ4cCMAAuzxV.jpg"/>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2500"/>
          <a:stretch/>
        </p:blipFill>
        <p:spPr bwMode="auto">
          <a:xfrm>
            <a:off x="762000" y="2362200"/>
            <a:ext cx="4951828" cy="426720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5638800" y="3425687"/>
            <a:ext cx="3353972" cy="1806375"/>
            <a:chOff x="5712656" y="2590034"/>
            <a:chExt cx="3353972" cy="1806375"/>
          </a:xfrm>
        </p:grpSpPr>
        <p:sp>
          <p:nvSpPr>
            <p:cNvPr id="5" name="TextBox 4"/>
            <p:cNvSpPr txBox="1"/>
            <p:nvPr/>
          </p:nvSpPr>
          <p:spPr>
            <a:xfrm>
              <a:off x="5712656" y="3009012"/>
              <a:ext cx="3353972" cy="400110"/>
            </a:xfrm>
            <a:prstGeom prst="rect">
              <a:avLst/>
            </a:prstGeom>
            <a:noFill/>
          </p:spPr>
          <p:txBody>
            <a:bodyPr wrap="square" rtlCol="0">
              <a:spAutoFit/>
            </a:bodyPr>
            <a:lstStyle/>
            <a:p>
              <a:pPr algn="ctr"/>
              <a:r>
                <a:rPr lang="en-US" sz="2000" b="1" dirty="0">
                  <a:solidFill>
                    <a:schemeClr val="accent3">
                      <a:lumMod val="50000"/>
                    </a:schemeClr>
                  </a:solidFill>
                </a:rPr>
                <a:t>can touch the lives of</a:t>
              </a:r>
            </a:p>
          </p:txBody>
        </p:sp>
        <p:sp>
          <p:nvSpPr>
            <p:cNvPr id="6" name="TextBox 5"/>
            <p:cNvSpPr txBox="1"/>
            <p:nvPr/>
          </p:nvSpPr>
          <p:spPr>
            <a:xfrm>
              <a:off x="5712656" y="3338299"/>
              <a:ext cx="3352800" cy="1058110"/>
            </a:xfrm>
            <a:prstGeom prst="rect">
              <a:avLst/>
            </a:prstGeom>
            <a:noFill/>
          </p:spPr>
          <p:txBody>
            <a:bodyPr wrap="square" rtlCol="0">
              <a:spAutoFit/>
            </a:bodyPr>
            <a:lstStyle/>
            <a:p>
              <a:pPr algn="ctr">
                <a:lnSpc>
                  <a:spcPts val="3700"/>
                </a:lnSpc>
              </a:pPr>
              <a:r>
                <a:rPr lang="en-US" sz="3200" b="1" dirty="0">
                  <a:solidFill>
                    <a:schemeClr val="tx1">
                      <a:lumMod val="65000"/>
                      <a:lumOff val="35000"/>
                    </a:schemeClr>
                  </a:solidFill>
                </a:rPr>
                <a:t>MORE THAN</a:t>
              </a:r>
            </a:p>
            <a:p>
              <a:pPr algn="ctr">
                <a:lnSpc>
                  <a:spcPts val="3700"/>
                </a:lnSpc>
              </a:pPr>
              <a:r>
                <a:rPr lang="en-US" sz="4000" b="1" dirty="0">
                  <a:solidFill>
                    <a:schemeClr val="tx1">
                      <a:lumMod val="65000"/>
                      <a:lumOff val="35000"/>
                    </a:schemeClr>
                  </a:solidFill>
                </a:rPr>
                <a:t>50 PEOPLE</a:t>
              </a:r>
            </a:p>
          </p:txBody>
        </p:sp>
        <p:sp>
          <p:nvSpPr>
            <p:cNvPr id="7" name="TextBox 6"/>
            <p:cNvSpPr txBox="1"/>
            <p:nvPr/>
          </p:nvSpPr>
          <p:spPr>
            <a:xfrm>
              <a:off x="5712656" y="2590034"/>
              <a:ext cx="3352800" cy="597151"/>
            </a:xfrm>
            <a:prstGeom prst="rect">
              <a:avLst/>
            </a:prstGeom>
            <a:noFill/>
          </p:spPr>
          <p:txBody>
            <a:bodyPr wrap="square" rtlCol="0">
              <a:spAutoFit/>
            </a:bodyPr>
            <a:lstStyle/>
            <a:p>
              <a:pPr algn="ctr">
                <a:lnSpc>
                  <a:spcPts val="3700"/>
                </a:lnSpc>
              </a:pPr>
              <a:r>
                <a:rPr lang="en-US" sz="4400" b="1" dirty="0">
                  <a:solidFill>
                    <a:schemeClr val="tx1">
                      <a:lumMod val="65000"/>
                      <a:lumOff val="35000"/>
                    </a:schemeClr>
                  </a:solidFill>
                </a:rPr>
                <a:t>1 DONOR</a:t>
              </a:r>
            </a:p>
          </p:txBody>
        </p:sp>
      </p:grpSp>
    </p:spTree>
    <p:extLst>
      <p:ext uri="{BB962C8B-B14F-4D97-AF65-F5344CB8AC3E}">
        <p14:creationId xmlns:p14="http://schemas.microsoft.com/office/powerpoint/2010/main" val="37324298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54792"/>
            <a:ext cx="8229600" cy="838200"/>
          </a:xfrm>
        </p:spPr>
        <p:txBody>
          <a:bodyPr anchor="t">
            <a:noAutofit/>
          </a:bodyPr>
          <a:lstStyle/>
          <a:p>
            <a:r>
              <a:rPr lang="en-US" dirty="0">
                <a:solidFill>
                  <a:srgbClr val="002060"/>
                </a:solidFill>
                <a:latin typeface="Calibri" panose="020F0502020204030204" pitchFamily="34" charset="0"/>
              </a:rPr>
              <a:t>Donation to Transplant</a:t>
            </a:r>
            <a:br>
              <a:rPr lang="en-US" dirty="0">
                <a:solidFill>
                  <a:srgbClr val="002060"/>
                </a:solidFill>
                <a:latin typeface="Calibri" panose="020F0502020204030204" pitchFamily="34" charset="0"/>
              </a:rPr>
            </a:br>
            <a:br>
              <a:rPr lang="en-US" sz="2000" dirty="0">
                <a:solidFill>
                  <a:srgbClr val="002060"/>
                </a:solidFill>
                <a:latin typeface="Calibri" panose="020F0502020204030204" pitchFamily="34" charset="0"/>
              </a:rPr>
            </a:br>
            <a:endParaRPr lang="en-US" sz="2000" dirty="0">
              <a:solidFill>
                <a:srgbClr val="002060"/>
              </a:solidFill>
              <a:latin typeface="Calibri" panose="020F0502020204030204" pitchFamily="34" charset="0"/>
            </a:endParaRPr>
          </a:p>
        </p:txBody>
      </p:sp>
      <p:sp>
        <p:nvSpPr>
          <p:cNvPr id="5" name="Content Placeholder 2"/>
          <p:cNvSpPr>
            <a:spLocks noGrp="1"/>
          </p:cNvSpPr>
          <p:nvPr>
            <p:ph idx="1"/>
          </p:nvPr>
        </p:nvSpPr>
        <p:spPr>
          <a:xfrm>
            <a:off x="838200" y="6396938"/>
            <a:ext cx="7086600" cy="304800"/>
          </a:xfrm>
        </p:spPr>
        <p:txBody>
          <a:bodyPr>
            <a:normAutofit/>
          </a:bodyPr>
          <a:lstStyle/>
          <a:p>
            <a:pPr marL="57150" indent="0" algn="ctr" eaLnBrk="1" hangingPunct="1">
              <a:spcBef>
                <a:spcPts val="0"/>
              </a:spcBef>
              <a:buNone/>
            </a:pPr>
            <a:r>
              <a:rPr lang="en-US" sz="1400" dirty="0">
                <a:solidFill>
                  <a:srgbClr val="002060"/>
                </a:solidFill>
                <a:latin typeface="Calibri" panose="020F0502020204030204" pitchFamily="34" charset="0"/>
              </a:rPr>
              <a:t>Note:  Texans who visit organdonor.gov will be directed to DonateLifeTexas.org to register.</a:t>
            </a:r>
            <a:endParaRPr lang="en-US" sz="600" dirty="0">
              <a:solidFill>
                <a:srgbClr val="002060"/>
              </a:solidFill>
              <a:latin typeface="Calibri" panose="020F0502020204030204" pitchFamily="34" charset="0"/>
            </a:endParaRPr>
          </a:p>
        </p:txBody>
      </p:sp>
      <p:sp>
        <p:nvSpPr>
          <p:cNvPr id="23" name="TextBox 22"/>
          <p:cNvSpPr txBox="1"/>
          <p:nvPr/>
        </p:nvSpPr>
        <p:spPr>
          <a:xfrm>
            <a:off x="457200" y="1937462"/>
            <a:ext cx="7848600" cy="830997"/>
          </a:xfrm>
          <a:prstGeom prst="rect">
            <a:avLst/>
          </a:prstGeom>
          <a:noFill/>
        </p:spPr>
        <p:txBody>
          <a:bodyPr wrap="square" rtlCol="0">
            <a:spAutoFit/>
          </a:bodyPr>
          <a:lstStyle/>
          <a:p>
            <a:pPr>
              <a:spcBef>
                <a:spcPts val="1200"/>
              </a:spcBef>
              <a:spcAft>
                <a:spcPts val="1200"/>
              </a:spcAft>
            </a:pPr>
            <a:r>
              <a:rPr lang="en-US" sz="1600" dirty="0">
                <a:solidFill>
                  <a:srgbClr val="002060"/>
                </a:solidFill>
                <a:latin typeface="Calibri" panose="020F0502020204030204" pitchFamily="34" charset="0"/>
              </a:rPr>
              <a:t>For a transplant to take place, an incredibly complex chain of events must occur in an exact order. The Donate Life registry helps ensure a donor’s decision is known to the right people at the right time to save lives.</a:t>
            </a:r>
            <a:endParaRPr lang="en-US" sz="1600" dirty="0"/>
          </a:p>
        </p:txBody>
      </p:sp>
      <p:pic>
        <p:nvPicPr>
          <p:cNvPr id="3" name="HRSADonationProcessVideo.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828800" y="2895600"/>
            <a:ext cx="5105400" cy="2872910"/>
          </a:xfrm>
          <a:prstGeom prst="rect">
            <a:avLst/>
          </a:prstGeom>
        </p:spPr>
      </p:pic>
      <p:sp>
        <p:nvSpPr>
          <p:cNvPr id="4" name="Rectangle 3"/>
          <p:cNvSpPr/>
          <p:nvPr/>
        </p:nvSpPr>
        <p:spPr>
          <a:xfrm>
            <a:off x="1371600" y="5722127"/>
            <a:ext cx="6019800" cy="584775"/>
          </a:xfrm>
          <a:prstGeom prst="rect">
            <a:avLst/>
          </a:prstGeom>
        </p:spPr>
        <p:txBody>
          <a:bodyPr wrap="square">
            <a:spAutoFit/>
          </a:bodyPr>
          <a:lstStyle/>
          <a:p>
            <a:pPr lvl="1" algn="ctr"/>
            <a:endParaRPr lang="en-US" sz="1400" dirty="0">
              <a:hlinkClick r:id="rId5"/>
            </a:endParaRPr>
          </a:p>
          <a:p>
            <a:pPr algn="ctr"/>
            <a:r>
              <a:rPr lang="en-US" b="1" dirty="0"/>
              <a:t>Click to view or visit </a:t>
            </a:r>
            <a:r>
              <a:rPr lang="en-US" b="1" u="sng" dirty="0"/>
              <a:t>http://tinyurl.com/GivingToLiving</a:t>
            </a:r>
            <a:endParaRPr lang="en-US" sz="1400" u="sng" dirty="0"/>
          </a:p>
        </p:txBody>
      </p:sp>
    </p:spTree>
    <p:extLst>
      <p:ext uri="{BB962C8B-B14F-4D97-AF65-F5344CB8AC3E}">
        <p14:creationId xmlns:p14="http://schemas.microsoft.com/office/powerpoint/2010/main" val="1490755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44715"/>
            <a:ext cx="8229600" cy="609600"/>
          </a:xfrm>
        </p:spPr>
        <p:txBody>
          <a:bodyPr/>
          <a:lstStyle/>
          <a:p>
            <a:br>
              <a:rPr lang="en-US" dirty="0"/>
            </a:br>
            <a:r>
              <a:rPr lang="en-US" dirty="0"/>
              <a:t>Words Matter.</a:t>
            </a:r>
            <a:br>
              <a:rPr lang="en-US" dirty="0"/>
            </a:br>
            <a:endParaRPr lang="en-US" dirty="0"/>
          </a:p>
        </p:txBody>
      </p:sp>
      <p:sp>
        <p:nvSpPr>
          <p:cNvPr id="3" name="Content Placeholder 2"/>
          <p:cNvSpPr>
            <a:spLocks noGrp="1"/>
          </p:cNvSpPr>
          <p:nvPr>
            <p:ph idx="1"/>
          </p:nvPr>
        </p:nvSpPr>
        <p:spPr>
          <a:xfrm>
            <a:off x="533400" y="2135605"/>
            <a:ext cx="7543800" cy="914400"/>
          </a:xfrm>
        </p:spPr>
        <p:txBody>
          <a:bodyPr/>
          <a:lstStyle/>
          <a:p>
            <a:pPr marL="0" indent="0">
              <a:buNone/>
            </a:pPr>
            <a:r>
              <a:rPr lang="en-US" sz="1600" dirty="0"/>
              <a:t>The terms and phrases we use when talking about donation matter.  Using the correct words helps communicate respect for the donor, donor families and the decision to give the ultimate gift.</a:t>
            </a:r>
            <a:endParaRPr lang="en-US" sz="1400" dirty="0"/>
          </a:p>
        </p:txBody>
      </p:sp>
      <p:sp>
        <p:nvSpPr>
          <p:cNvPr id="4" name="Content Placeholder 2"/>
          <p:cNvSpPr txBox="1">
            <a:spLocks/>
          </p:cNvSpPr>
          <p:nvPr/>
        </p:nvSpPr>
        <p:spPr bwMode="auto">
          <a:xfrm>
            <a:off x="1066800" y="4800600"/>
            <a:ext cx="6781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2400" b="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b="0">
                <a:solidFill>
                  <a:schemeClr val="tx1"/>
                </a:solidFill>
                <a:latin typeface="+mn-lt"/>
              </a:defRPr>
            </a:lvl2pPr>
            <a:lvl3pPr marL="1143000" indent="-228600" algn="l" rtl="0" eaLnBrk="1" fontAlgn="base" hangingPunct="1">
              <a:spcBef>
                <a:spcPct val="20000"/>
              </a:spcBef>
              <a:spcAft>
                <a:spcPct val="0"/>
              </a:spcAft>
              <a:buChar char="•"/>
              <a:defRPr sz="1800" b="0">
                <a:solidFill>
                  <a:schemeClr val="tx1"/>
                </a:solidFill>
                <a:latin typeface="+mn-lt"/>
              </a:defRPr>
            </a:lvl3pPr>
            <a:lvl4pPr marL="1600200" indent="-228600" algn="l" rtl="0" eaLnBrk="1" fontAlgn="base" hangingPunct="1">
              <a:spcBef>
                <a:spcPct val="20000"/>
              </a:spcBef>
              <a:spcAft>
                <a:spcPct val="0"/>
              </a:spcAft>
              <a:buChar char="–"/>
              <a:defRPr sz="1600" b="0">
                <a:solidFill>
                  <a:schemeClr val="tx1"/>
                </a:solidFill>
                <a:latin typeface="+mn-lt"/>
              </a:defRPr>
            </a:lvl4pPr>
            <a:lvl5pPr marL="2057400" indent="-228600" algn="l" rtl="0" eaLnBrk="1" fontAlgn="base" hangingPunct="1">
              <a:spcBef>
                <a:spcPct val="20000"/>
              </a:spcBef>
              <a:spcAft>
                <a:spcPct val="0"/>
              </a:spcAft>
              <a:buChar char="»"/>
              <a:defRPr sz="1600" b="0">
                <a:solidFill>
                  <a:schemeClr val="tx1"/>
                </a:solidFill>
                <a:latin typeface="+mn-lt"/>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a:lstStyle>
          <a:p>
            <a:pPr marL="0" indent="0" defTabSz="1641475">
              <a:spcBef>
                <a:spcPts val="0"/>
              </a:spcBef>
              <a:spcAft>
                <a:spcPts val="600"/>
              </a:spcAft>
              <a:buFontTx/>
              <a:buNone/>
              <a:tabLst>
                <a:tab pos="1311275" algn="ctr"/>
                <a:tab pos="4919663" algn="ctr"/>
              </a:tabLst>
            </a:pPr>
            <a:r>
              <a:rPr lang="en-US" sz="1400" kern="0" dirty="0"/>
              <a:t>	</a:t>
            </a:r>
            <a:r>
              <a:rPr lang="en-US" sz="1400" b="1" kern="0" dirty="0"/>
              <a:t>Recover</a:t>
            </a:r>
            <a:r>
              <a:rPr lang="en-US" sz="1400" kern="0" dirty="0"/>
              <a:t> organs 	“harvest” or “procure” organs </a:t>
            </a:r>
          </a:p>
          <a:p>
            <a:pPr marL="0" indent="0" defTabSz="1641475">
              <a:spcBef>
                <a:spcPts val="0"/>
              </a:spcBef>
              <a:spcAft>
                <a:spcPts val="600"/>
              </a:spcAft>
              <a:buFontTx/>
              <a:buNone/>
              <a:tabLst>
                <a:tab pos="1311275" algn="ctr"/>
                <a:tab pos="4919663" algn="ctr"/>
              </a:tabLst>
            </a:pPr>
            <a:r>
              <a:rPr lang="en-US" sz="1400" kern="0" dirty="0"/>
              <a:t>	</a:t>
            </a:r>
            <a:r>
              <a:rPr lang="en-US" sz="1400" b="1" kern="0" dirty="0"/>
              <a:t>Recovery or donation </a:t>
            </a:r>
            <a:r>
              <a:rPr lang="en-US" sz="1400" kern="0" dirty="0"/>
              <a:t>of organs 	“harvesting” or “procuring” of organs </a:t>
            </a:r>
          </a:p>
          <a:p>
            <a:pPr marL="0" indent="0" defTabSz="1641475">
              <a:spcBef>
                <a:spcPts val="0"/>
              </a:spcBef>
              <a:spcAft>
                <a:spcPts val="600"/>
              </a:spcAft>
              <a:buFontTx/>
              <a:buNone/>
              <a:tabLst>
                <a:tab pos="1311275" algn="ctr"/>
                <a:tab pos="4919663" algn="ctr"/>
              </a:tabLst>
            </a:pPr>
            <a:r>
              <a:rPr lang="en-US" sz="1400" kern="0" dirty="0"/>
              <a:t>	</a:t>
            </a:r>
            <a:r>
              <a:rPr lang="en-US" sz="1400" b="1" kern="0" dirty="0"/>
              <a:t>Deceased</a:t>
            </a:r>
            <a:r>
              <a:rPr lang="en-US" sz="1400" kern="0" dirty="0"/>
              <a:t> donor or donation 	“cadaver” or “cadaveric” donation </a:t>
            </a:r>
          </a:p>
          <a:p>
            <a:pPr marL="0" indent="0" defTabSz="1641475">
              <a:spcBef>
                <a:spcPts val="0"/>
              </a:spcBef>
              <a:spcAft>
                <a:spcPts val="600"/>
              </a:spcAft>
              <a:buFontTx/>
              <a:buNone/>
              <a:tabLst>
                <a:tab pos="1311275" algn="ctr"/>
                <a:tab pos="4919663" algn="ctr"/>
              </a:tabLst>
            </a:pPr>
            <a:r>
              <a:rPr lang="en-US" sz="1400" kern="0" dirty="0"/>
              <a:t>	</a:t>
            </a:r>
            <a:r>
              <a:rPr lang="en-US" sz="1400" b="1" kern="0" dirty="0"/>
              <a:t>Mechanical or ventilation support</a:t>
            </a:r>
            <a:r>
              <a:rPr lang="en-US" sz="1400" kern="0" dirty="0"/>
              <a:t>	“life” support</a:t>
            </a:r>
          </a:p>
          <a:p>
            <a:pPr marL="0" indent="0" defTabSz="1641475">
              <a:spcBef>
                <a:spcPts val="0"/>
              </a:spcBef>
              <a:spcAft>
                <a:spcPts val="600"/>
              </a:spcAft>
              <a:buFontTx/>
              <a:buNone/>
              <a:tabLst>
                <a:tab pos="1311275" algn="ctr"/>
                <a:tab pos="4919663" algn="ctr"/>
              </a:tabLst>
            </a:pPr>
            <a:r>
              <a:rPr lang="en-US" sz="1400" kern="0" dirty="0"/>
              <a:t>	</a:t>
            </a:r>
            <a:r>
              <a:rPr lang="en-US" sz="1400" b="1" kern="0" dirty="0"/>
              <a:t>Determine</a:t>
            </a:r>
            <a:r>
              <a:rPr lang="en-US" sz="1400" kern="0" dirty="0"/>
              <a:t> brain death	“declare brain death” </a:t>
            </a:r>
          </a:p>
          <a:p>
            <a:pPr marL="0" indent="0" defTabSz="1641475">
              <a:spcBef>
                <a:spcPts val="0"/>
              </a:spcBef>
              <a:spcAft>
                <a:spcPts val="600"/>
              </a:spcAft>
              <a:buFontTx/>
              <a:buNone/>
              <a:tabLst>
                <a:tab pos="1311275" algn="ctr"/>
                <a:tab pos="4919663" algn="ctr"/>
              </a:tabLst>
            </a:pPr>
            <a:r>
              <a:rPr lang="en-US" sz="1400" kern="0" dirty="0"/>
              <a:t>	</a:t>
            </a:r>
            <a:r>
              <a:rPr lang="en-US" sz="1400" b="1" kern="0" dirty="0"/>
              <a:t>Organs and tissues</a:t>
            </a:r>
            <a:r>
              <a:rPr lang="en-US" sz="1400" kern="0" dirty="0"/>
              <a:t>	“body parts” </a:t>
            </a:r>
          </a:p>
        </p:txBody>
      </p:sp>
      <p:pic>
        <p:nvPicPr>
          <p:cNvPr id="2050" name="Picture 2" descr="Image result for yes no icon"/>
          <p:cNvPicPr>
            <a:picLocks noChangeAspect="1" noChangeArrowheads="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r="45833" b="7671"/>
          <a:stretch/>
        </p:blipFill>
        <p:spPr bwMode="auto">
          <a:xfrm>
            <a:off x="1600200" y="2773210"/>
            <a:ext cx="1981200" cy="188690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Image result for yes no icon"/>
          <p:cNvPicPr>
            <a:picLocks noChangeAspect="1" noChangeArrowheads="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52083"/>
          <a:stretch/>
        </p:blipFill>
        <p:spPr bwMode="auto">
          <a:xfrm>
            <a:off x="5181600" y="2847405"/>
            <a:ext cx="1752600" cy="2043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10427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How to Register</a:t>
            </a:r>
          </a:p>
        </p:txBody>
      </p:sp>
      <p:sp>
        <p:nvSpPr>
          <p:cNvPr id="3" name="Content Placeholder 2"/>
          <p:cNvSpPr>
            <a:spLocks noGrp="1"/>
          </p:cNvSpPr>
          <p:nvPr>
            <p:ph idx="1"/>
          </p:nvPr>
        </p:nvSpPr>
        <p:spPr>
          <a:xfrm>
            <a:off x="463420" y="2087217"/>
            <a:ext cx="8610600" cy="756307"/>
          </a:xfrm>
        </p:spPr>
        <p:txBody>
          <a:bodyPr/>
          <a:lstStyle/>
          <a:p>
            <a:pPr marL="0" indent="0">
              <a:spcBef>
                <a:spcPts val="0"/>
              </a:spcBef>
              <a:buNone/>
            </a:pPr>
            <a:r>
              <a:rPr lang="en-US" sz="2000" dirty="0">
                <a:solidFill>
                  <a:srgbClr val="002060"/>
                </a:solidFill>
              </a:rPr>
              <a:t>There are several ways to join the Donate Life Texas Donor Registry:</a:t>
            </a:r>
            <a:endParaRPr lang="en-US" sz="1600" dirty="0">
              <a:solidFill>
                <a:srgbClr val="002060"/>
              </a:solidFill>
            </a:endParaRPr>
          </a:p>
        </p:txBody>
      </p:sp>
      <p:sp>
        <p:nvSpPr>
          <p:cNvPr id="4" name="Content Placeholder 2"/>
          <p:cNvSpPr txBox="1">
            <a:spLocks/>
          </p:cNvSpPr>
          <p:nvPr/>
        </p:nvSpPr>
        <p:spPr bwMode="auto">
          <a:xfrm>
            <a:off x="606287" y="5715000"/>
            <a:ext cx="6553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2400" b="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b="0">
                <a:solidFill>
                  <a:schemeClr val="tx1"/>
                </a:solidFill>
                <a:latin typeface="+mn-lt"/>
              </a:defRPr>
            </a:lvl2pPr>
            <a:lvl3pPr marL="1143000" indent="-228600" algn="l" rtl="0" eaLnBrk="1" fontAlgn="base" hangingPunct="1">
              <a:spcBef>
                <a:spcPct val="20000"/>
              </a:spcBef>
              <a:spcAft>
                <a:spcPct val="0"/>
              </a:spcAft>
              <a:buChar char="•"/>
              <a:defRPr sz="1800" b="0">
                <a:solidFill>
                  <a:schemeClr val="tx1"/>
                </a:solidFill>
                <a:latin typeface="+mn-lt"/>
              </a:defRPr>
            </a:lvl3pPr>
            <a:lvl4pPr marL="1600200" indent="-228600" algn="l" rtl="0" eaLnBrk="1" fontAlgn="base" hangingPunct="1">
              <a:spcBef>
                <a:spcPct val="20000"/>
              </a:spcBef>
              <a:spcAft>
                <a:spcPct val="0"/>
              </a:spcAft>
              <a:buChar char="–"/>
              <a:defRPr sz="1600" b="0">
                <a:solidFill>
                  <a:schemeClr val="tx1"/>
                </a:solidFill>
                <a:latin typeface="+mn-lt"/>
              </a:defRPr>
            </a:lvl4pPr>
            <a:lvl5pPr marL="2057400" indent="-228600" algn="l" rtl="0" eaLnBrk="1" fontAlgn="base" hangingPunct="1">
              <a:spcBef>
                <a:spcPct val="20000"/>
              </a:spcBef>
              <a:spcAft>
                <a:spcPct val="0"/>
              </a:spcAft>
              <a:buChar char="»"/>
              <a:defRPr sz="1600" b="0">
                <a:solidFill>
                  <a:schemeClr val="tx1"/>
                </a:solidFill>
                <a:latin typeface="+mn-lt"/>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a:lstStyle>
          <a:p>
            <a:pPr marL="0" indent="0">
              <a:spcBef>
                <a:spcPts val="0"/>
              </a:spcBef>
              <a:buFontTx/>
              <a:buNone/>
            </a:pPr>
            <a:r>
              <a:rPr lang="en-US" sz="1800" kern="0" dirty="0">
                <a:solidFill>
                  <a:srgbClr val="002060"/>
                </a:solidFill>
              </a:rPr>
              <a:t>Whichever method is used to join the Donate Life Texas registry, there’s no need to worry about duplication.  The system combines duplicate records automatically!  </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453695">
            <a:off x="6156232" y="487814"/>
            <a:ext cx="2720844" cy="1712803"/>
          </a:xfrm>
          <a:prstGeom prst="rect">
            <a:avLst/>
          </a:prstGeom>
        </p:spPr>
      </p:pic>
      <p:sp>
        <p:nvSpPr>
          <p:cNvPr id="6" name="Content Placeholder 2"/>
          <p:cNvSpPr txBox="1">
            <a:spLocks/>
          </p:cNvSpPr>
          <p:nvPr/>
        </p:nvSpPr>
        <p:spPr bwMode="auto">
          <a:xfrm>
            <a:off x="158620" y="2513203"/>
            <a:ext cx="6019800" cy="211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2400" b="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b="0">
                <a:solidFill>
                  <a:schemeClr val="tx1"/>
                </a:solidFill>
                <a:latin typeface="+mn-lt"/>
              </a:defRPr>
            </a:lvl2pPr>
            <a:lvl3pPr marL="1143000" indent="-228600" algn="l" rtl="0" eaLnBrk="1" fontAlgn="base" hangingPunct="1">
              <a:spcBef>
                <a:spcPct val="20000"/>
              </a:spcBef>
              <a:spcAft>
                <a:spcPct val="0"/>
              </a:spcAft>
              <a:buChar char="•"/>
              <a:defRPr sz="1800" b="0">
                <a:solidFill>
                  <a:schemeClr val="tx1"/>
                </a:solidFill>
                <a:latin typeface="+mn-lt"/>
              </a:defRPr>
            </a:lvl3pPr>
            <a:lvl4pPr marL="1600200" indent="-228600" algn="l" rtl="0" eaLnBrk="1" fontAlgn="base" hangingPunct="1">
              <a:spcBef>
                <a:spcPct val="20000"/>
              </a:spcBef>
              <a:spcAft>
                <a:spcPct val="0"/>
              </a:spcAft>
              <a:buChar char="–"/>
              <a:defRPr sz="1600" b="0">
                <a:solidFill>
                  <a:schemeClr val="tx1"/>
                </a:solidFill>
                <a:latin typeface="+mn-lt"/>
              </a:defRPr>
            </a:lvl4pPr>
            <a:lvl5pPr marL="2057400" indent="-228600" algn="l" rtl="0" eaLnBrk="1" fontAlgn="base" hangingPunct="1">
              <a:spcBef>
                <a:spcPct val="20000"/>
              </a:spcBef>
              <a:spcAft>
                <a:spcPct val="0"/>
              </a:spcAft>
              <a:buChar char="»"/>
              <a:defRPr sz="1600" b="0">
                <a:solidFill>
                  <a:schemeClr val="tx1"/>
                </a:solidFill>
                <a:latin typeface="+mn-lt"/>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a:lstStyle>
          <a:p>
            <a:pPr lvl="1">
              <a:spcBef>
                <a:spcPts val="0"/>
              </a:spcBef>
            </a:pPr>
            <a:r>
              <a:rPr lang="en-US" sz="1600" kern="0" dirty="0">
                <a:solidFill>
                  <a:srgbClr val="002060"/>
                </a:solidFill>
              </a:rPr>
              <a:t>Say “Yes” when asked if you would like to register as an organ donor when applying for or renewing your Texas driver license or ID card.</a:t>
            </a:r>
            <a:br>
              <a:rPr lang="en-US" sz="1600" kern="0" dirty="0">
                <a:solidFill>
                  <a:srgbClr val="002060"/>
                </a:solidFill>
              </a:rPr>
            </a:br>
            <a:endParaRPr lang="en-US" sz="1600" kern="0" dirty="0">
              <a:solidFill>
                <a:srgbClr val="002060"/>
              </a:solidFill>
            </a:endParaRPr>
          </a:p>
          <a:p>
            <a:pPr lvl="1">
              <a:spcBef>
                <a:spcPts val="0"/>
              </a:spcBef>
            </a:pPr>
            <a:r>
              <a:rPr lang="en-US" sz="1600" b="1" kern="0" dirty="0">
                <a:solidFill>
                  <a:srgbClr val="002060"/>
                </a:solidFill>
              </a:rPr>
              <a:t>OR</a:t>
            </a:r>
            <a:r>
              <a:rPr lang="en-US" sz="1600" kern="0" dirty="0">
                <a:solidFill>
                  <a:srgbClr val="002060"/>
                </a:solidFill>
              </a:rPr>
              <a:t>, say “Yes” when applying for or renewing your Texas vehicle registration</a:t>
            </a:r>
            <a:endParaRPr lang="en-US" sz="1600" kern="0" dirty="0"/>
          </a:p>
          <a:p>
            <a:pPr lvl="1">
              <a:spcBef>
                <a:spcPts val="0"/>
              </a:spcBef>
            </a:pPr>
            <a:endParaRPr lang="en-US" sz="1600" b="1" kern="0" dirty="0">
              <a:solidFill>
                <a:srgbClr val="002060"/>
              </a:solidFill>
            </a:endParaRPr>
          </a:p>
          <a:p>
            <a:pPr lvl="1">
              <a:spcBef>
                <a:spcPts val="0"/>
              </a:spcBef>
            </a:pPr>
            <a:r>
              <a:rPr lang="en-US" sz="1600" b="1" kern="0" dirty="0">
                <a:solidFill>
                  <a:srgbClr val="002060"/>
                </a:solidFill>
              </a:rPr>
              <a:t>OR</a:t>
            </a:r>
            <a:r>
              <a:rPr lang="en-US" sz="1600" kern="0" dirty="0">
                <a:solidFill>
                  <a:srgbClr val="002060"/>
                </a:solidFill>
              </a:rPr>
              <a:t>, complete and mail or fax a paper registration form</a:t>
            </a:r>
          </a:p>
          <a:p>
            <a:pPr marL="457200" lvl="1" indent="0">
              <a:spcBef>
                <a:spcPts val="0"/>
              </a:spcBef>
              <a:buNone/>
            </a:pPr>
            <a:br>
              <a:rPr lang="en-US" sz="1600" kern="0" dirty="0">
                <a:solidFill>
                  <a:srgbClr val="002060"/>
                </a:solidFill>
              </a:rPr>
            </a:br>
            <a:endParaRPr lang="en-US" sz="1600" kern="0" dirty="0">
              <a:solidFill>
                <a:srgbClr val="002060"/>
              </a:solidFill>
            </a:endParaRPr>
          </a:p>
        </p:txBody>
      </p:sp>
      <p:sp>
        <p:nvSpPr>
          <p:cNvPr id="7" name="Content Placeholder 2"/>
          <p:cNvSpPr txBox="1">
            <a:spLocks/>
          </p:cNvSpPr>
          <p:nvPr/>
        </p:nvSpPr>
        <p:spPr bwMode="auto">
          <a:xfrm>
            <a:off x="149087" y="4643695"/>
            <a:ext cx="7010400" cy="881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2400" b="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b="0">
                <a:solidFill>
                  <a:schemeClr val="tx1"/>
                </a:solidFill>
                <a:latin typeface="+mn-lt"/>
              </a:defRPr>
            </a:lvl2pPr>
            <a:lvl3pPr marL="1143000" indent="-228600" algn="l" rtl="0" eaLnBrk="1" fontAlgn="base" hangingPunct="1">
              <a:spcBef>
                <a:spcPct val="20000"/>
              </a:spcBef>
              <a:spcAft>
                <a:spcPct val="0"/>
              </a:spcAft>
              <a:buChar char="•"/>
              <a:defRPr sz="1800" b="0">
                <a:solidFill>
                  <a:schemeClr val="tx1"/>
                </a:solidFill>
                <a:latin typeface="+mn-lt"/>
              </a:defRPr>
            </a:lvl3pPr>
            <a:lvl4pPr marL="1600200" indent="-228600" algn="l" rtl="0" eaLnBrk="1" fontAlgn="base" hangingPunct="1">
              <a:spcBef>
                <a:spcPct val="20000"/>
              </a:spcBef>
              <a:spcAft>
                <a:spcPct val="0"/>
              </a:spcAft>
              <a:buChar char="–"/>
              <a:defRPr sz="1600" b="0">
                <a:solidFill>
                  <a:schemeClr val="tx1"/>
                </a:solidFill>
                <a:latin typeface="+mn-lt"/>
              </a:defRPr>
            </a:lvl4pPr>
            <a:lvl5pPr marL="2057400" indent="-228600" algn="l" rtl="0" eaLnBrk="1" fontAlgn="base" hangingPunct="1">
              <a:spcBef>
                <a:spcPct val="20000"/>
              </a:spcBef>
              <a:spcAft>
                <a:spcPct val="0"/>
              </a:spcAft>
              <a:buChar char="»"/>
              <a:defRPr sz="1600" b="0">
                <a:solidFill>
                  <a:schemeClr val="tx1"/>
                </a:solidFill>
                <a:latin typeface="+mn-lt"/>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a:lstStyle>
          <a:p>
            <a:pPr lvl="1">
              <a:spcBef>
                <a:spcPts val="0"/>
              </a:spcBef>
            </a:pPr>
            <a:r>
              <a:rPr lang="en-US" sz="1600" b="1" kern="0" dirty="0">
                <a:solidFill>
                  <a:srgbClr val="002060"/>
                </a:solidFill>
              </a:rPr>
              <a:t>OR</a:t>
            </a:r>
            <a:r>
              <a:rPr lang="en-US" sz="1600" kern="0" dirty="0">
                <a:solidFill>
                  <a:srgbClr val="002060"/>
                </a:solidFill>
              </a:rPr>
              <a:t>, register online to </a:t>
            </a:r>
            <a:r>
              <a:rPr lang="en-US" sz="1600" kern="0" dirty="0">
                <a:solidFill>
                  <a:srgbClr val="002060"/>
                </a:solidFill>
                <a:hlinkClick r:id="rId3"/>
              </a:rPr>
              <a:t>www.DonateLifeTexas.org</a:t>
            </a:r>
            <a:endParaRPr lang="en-US" sz="1600" kern="0" dirty="0">
              <a:solidFill>
                <a:srgbClr val="002060"/>
              </a:solidFill>
            </a:endParaRPr>
          </a:p>
          <a:p>
            <a:pPr lvl="1">
              <a:spcBef>
                <a:spcPts val="0"/>
              </a:spcBef>
            </a:pPr>
            <a:endParaRPr lang="en-US" sz="1600" kern="0" dirty="0">
              <a:solidFill>
                <a:srgbClr val="002060"/>
              </a:solidFill>
            </a:endParaRPr>
          </a:p>
          <a:p>
            <a:pPr lvl="1">
              <a:spcBef>
                <a:spcPts val="0"/>
              </a:spcBef>
            </a:pPr>
            <a:r>
              <a:rPr lang="en-US" sz="1600" b="1" kern="0" dirty="0">
                <a:solidFill>
                  <a:srgbClr val="002060"/>
                </a:solidFill>
              </a:rPr>
              <a:t>OR</a:t>
            </a:r>
            <a:r>
              <a:rPr lang="en-US" sz="1600" kern="0" dirty="0">
                <a:solidFill>
                  <a:srgbClr val="002060"/>
                </a:solidFill>
              </a:rPr>
              <a:t>, use the </a:t>
            </a:r>
            <a:r>
              <a:rPr lang="en-US" sz="1600" kern="0" dirty="0" err="1">
                <a:solidFill>
                  <a:srgbClr val="002060"/>
                </a:solidFill>
              </a:rPr>
              <a:t>MedID</a:t>
            </a:r>
            <a:r>
              <a:rPr lang="en-US" sz="1600" kern="0" dirty="0">
                <a:solidFill>
                  <a:srgbClr val="002060"/>
                </a:solidFill>
              </a:rPr>
              <a:t> tab in the iPhone Health App (iOS 10 only)</a:t>
            </a:r>
            <a:endParaRPr lang="en-US" sz="1400" kern="0" dirty="0">
              <a:solidFill>
                <a:srgbClr val="002060"/>
              </a:solidFill>
            </a:endParaRPr>
          </a:p>
          <a:p>
            <a:pPr marL="0" indent="0">
              <a:spcBef>
                <a:spcPts val="0"/>
              </a:spcBef>
              <a:buFontTx/>
              <a:buNone/>
            </a:pPr>
            <a:endParaRPr lang="en-US" sz="1400" kern="0" dirty="0">
              <a:solidFill>
                <a:srgbClr val="002060"/>
              </a:solidFill>
            </a:endParaRPr>
          </a:p>
        </p:txBody>
      </p:sp>
      <p:pic>
        <p:nvPicPr>
          <p:cNvPr id="1026" name="D853F3B8-3714-481C-9CE5-77AE658430DA" descr="image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080743">
            <a:off x="6666537" y="2549096"/>
            <a:ext cx="2710757" cy="4749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70836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676400"/>
            <a:ext cx="8229600" cy="533400"/>
          </a:xfrm>
        </p:spPr>
        <p:txBody>
          <a:bodyPr/>
          <a:lstStyle/>
          <a:p>
            <a:r>
              <a:rPr lang="en-US" sz="4400" dirty="0"/>
              <a:t>Myth-Busting! Let’s Talk…</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28700" y="2514600"/>
            <a:ext cx="7086600" cy="3543300"/>
          </a:xfrm>
          <a:prstGeom prst="rect">
            <a:avLst/>
          </a:prstGeom>
        </p:spPr>
      </p:pic>
    </p:spTree>
    <p:extLst>
      <p:ext uri="{BB962C8B-B14F-4D97-AF65-F5344CB8AC3E}">
        <p14:creationId xmlns:p14="http://schemas.microsoft.com/office/powerpoint/2010/main" val="42403841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273287"/>
            <a:ext cx="8229599" cy="3356113"/>
          </a:xfrm>
        </p:spPr>
        <p:txBody>
          <a:bodyPr/>
          <a:lstStyle/>
          <a:p>
            <a:pPr marL="0" indent="0">
              <a:spcBef>
                <a:spcPts val="0"/>
              </a:spcBef>
              <a:spcAft>
                <a:spcPts val="0"/>
              </a:spcAft>
              <a:buNone/>
              <a:defRPr/>
            </a:pPr>
            <a:r>
              <a:rPr lang="en-US" b="1" dirty="0">
                <a:solidFill>
                  <a:srgbClr val="002060"/>
                </a:solidFill>
                <a:latin typeface="Calibri" panose="020F0502020204030204" pitchFamily="34" charset="0"/>
              </a:rPr>
              <a:t>10)  Do I need to register in Texas?</a:t>
            </a:r>
          </a:p>
          <a:p>
            <a:pPr marL="401638">
              <a:spcBef>
                <a:spcPts val="600"/>
              </a:spcBef>
            </a:pPr>
            <a:r>
              <a:rPr lang="en-US" sz="1800" dirty="0">
                <a:solidFill>
                  <a:srgbClr val="002060"/>
                </a:solidFill>
              </a:rPr>
              <a:t>If you have registered with either Donate Life Texas or the Donate Life America National Registry (</a:t>
            </a:r>
            <a:r>
              <a:rPr lang="en-US" sz="1800" u="sng" dirty="0">
                <a:hlinkClick r:id="rId3"/>
              </a:rPr>
              <a:t>www.RegisterMe.org</a:t>
            </a:r>
            <a:r>
              <a:rPr lang="en-US" sz="1800" dirty="0">
                <a:solidFill>
                  <a:srgbClr val="002060"/>
                </a:solidFill>
              </a:rPr>
              <a:t>), you have done all you need to for the right people to know of your lifesaving decision to be a donor. </a:t>
            </a:r>
          </a:p>
          <a:p>
            <a:pPr marL="401638">
              <a:spcBef>
                <a:spcPts val="600"/>
              </a:spcBef>
            </a:pPr>
            <a:r>
              <a:rPr lang="en-US" sz="1800" dirty="0">
                <a:solidFill>
                  <a:srgbClr val="002060"/>
                </a:solidFill>
              </a:rPr>
              <a:t>Records on both registries can be accessed and is valid in every state. Registered in both places? That’s OK!  Our systems work together “behind the screens.”</a:t>
            </a:r>
          </a:p>
          <a:p>
            <a:pPr marL="0" indent="0">
              <a:spcBef>
                <a:spcPts val="1200"/>
              </a:spcBef>
              <a:buNone/>
              <a:defRPr/>
            </a:pPr>
            <a:r>
              <a:rPr lang="en-US" b="1" dirty="0">
                <a:solidFill>
                  <a:srgbClr val="002060"/>
                </a:solidFill>
                <a:latin typeface="Calibri" panose="020F0502020204030204" pitchFamily="34" charset="0"/>
              </a:rPr>
              <a:t>9)  Can someone else change my decision to be a donor?</a:t>
            </a:r>
          </a:p>
          <a:p>
            <a:pPr marL="400050" indent="0">
              <a:spcBef>
                <a:spcPts val="600"/>
              </a:spcBef>
              <a:buNone/>
              <a:defRPr/>
            </a:pPr>
            <a:r>
              <a:rPr lang="en-US" sz="1800" b="1" dirty="0">
                <a:solidFill>
                  <a:srgbClr val="002060"/>
                </a:solidFill>
                <a:latin typeface="Calibri" panose="020F0502020204030204" pitchFamily="34" charset="0"/>
              </a:rPr>
              <a:t>No.  </a:t>
            </a:r>
            <a:r>
              <a:rPr lang="en-US" sz="1800" dirty="0">
                <a:solidFill>
                  <a:srgbClr val="002060"/>
                </a:solidFill>
                <a:latin typeface="Calibri" panose="020F0502020204030204" pitchFamily="34" charset="0"/>
              </a:rPr>
              <a:t>If you are over age 18, donor </a:t>
            </a:r>
            <a:r>
              <a:rPr lang="en-US" sz="1800" b="0" dirty="0">
                <a:solidFill>
                  <a:srgbClr val="002060"/>
                </a:solidFill>
                <a:latin typeface="Calibri" panose="020F0502020204030204" pitchFamily="34" charset="0"/>
              </a:rPr>
              <a:t>registration provides </a:t>
            </a:r>
            <a:r>
              <a:rPr lang="en-US" sz="1800" dirty="0">
                <a:solidFill>
                  <a:srgbClr val="002060"/>
                </a:solidFill>
                <a:latin typeface="Calibri" panose="020F0502020204030204" pitchFamily="34" charset="0"/>
              </a:rPr>
              <a:t>legally binding consent for donation that can only by changed by you.</a:t>
            </a:r>
            <a:endParaRPr lang="en-US" sz="1800" b="0" dirty="0">
              <a:solidFill>
                <a:srgbClr val="002060"/>
              </a:solidFill>
              <a:latin typeface="Calibri" panose="020F0502020204030204" pitchFamily="34" charset="0"/>
            </a:endParaRPr>
          </a:p>
          <a:p>
            <a:pPr marL="400050" indent="0">
              <a:buNone/>
              <a:defRPr/>
            </a:pPr>
            <a:endParaRPr lang="en-US" sz="1800" b="0" dirty="0">
              <a:solidFill>
                <a:srgbClr val="002060"/>
              </a:solidFill>
              <a:latin typeface="Calibri" panose="020F0502020204030204" pitchFamily="34" charset="0"/>
            </a:endParaRPr>
          </a:p>
        </p:txBody>
      </p:sp>
      <p:grpSp>
        <p:nvGrpSpPr>
          <p:cNvPr id="6" name="Group 5"/>
          <p:cNvGrpSpPr/>
          <p:nvPr/>
        </p:nvGrpSpPr>
        <p:grpSpPr>
          <a:xfrm>
            <a:off x="6012586" y="76200"/>
            <a:ext cx="3157918" cy="3707296"/>
            <a:chOff x="152400" y="2743200"/>
            <a:chExt cx="3267075" cy="3810000"/>
          </a:xfrm>
        </p:grpSpPr>
        <p:pic>
          <p:nvPicPr>
            <p:cNvPr id="5122" name="Picture 2" descr="http://dataconomy.com/wp-content/uploads/2014/02/Top-10-Google-Ranking-Faktoren.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532"/>
            <a:stretch/>
          </p:blipFill>
          <p:spPr bwMode="auto">
            <a:xfrm>
              <a:off x="152400" y="2743200"/>
              <a:ext cx="3267075" cy="3810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5" cstate="screen">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1469229" y="5334000"/>
              <a:ext cx="719137" cy="704850"/>
            </a:xfrm>
            <a:prstGeom prst="rect">
              <a:avLst/>
            </a:prstGeom>
          </p:spPr>
        </p:pic>
      </p:grpSp>
      <p:sp>
        <p:nvSpPr>
          <p:cNvPr id="8" name="Content Placeholder 2"/>
          <p:cNvSpPr txBox="1">
            <a:spLocks/>
          </p:cNvSpPr>
          <p:nvPr/>
        </p:nvSpPr>
        <p:spPr bwMode="auto">
          <a:xfrm>
            <a:off x="381000" y="1404573"/>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b="1">
                <a:solidFill>
                  <a:schemeClr val="tx1"/>
                </a:solidFill>
                <a:latin typeface="+mn-lt"/>
              </a:defRPr>
            </a:lvl2pPr>
            <a:lvl3pPr marL="1143000" indent="-228600" algn="l" rtl="0" eaLnBrk="0" fontAlgn="base" hangingPunct="0">
              <a:spcBef>
                <a:spcPct val="20000"/>
              </a:spcBef>
              <a:spcAft>
                <a:spcPct val="0"/>
              </a:spcAft>
              <a:buChar char="•"/>
              <a:defRPr sz="2400" b="1">
                <a:solidFill>
                  <a:schemeClr val="tx1"/>
                </a:solidFill>
                <a:latin typeface="+mn-lt"/>
              </a:defRPr>
            </a:lvl3pPr>
            <a:lvl4pPr marL="1600200" indent="-228600" algn="l" rtl="0" eaLnBrk="0" fontAlgn="base" hangingPunct="0">
              <a:spcBef>
                <a:spcPct val="20000"/>
              </a:spcBef>
              <a:spcAft>
                <a:spcPct val="0"/>
              </a:spcAft>
              <a:buChar char="–"/>
              <a:defRPr sz="2000" b="1">
                <a:solidFill>
                  <a:schemeClr val="tx1"/>
                </a:solidFill>
                <a:latin typeface="+mn-lt"/>
              </a:defRPr>
            </a:lvl4pPr>
            <a:lvl5pPr marL="2057400" indent="-228600" algn="l" rtl="0" eaLnBrk="0" fontAlgn="base" hangingPunct="0">
              <a:spcBef>
                <a:spcPct val="20000"/>
              </a:spcBef>
              <a:spcAft>
                <a:spcPct val="0"/>
              </a:spcAft>
              <a:buChar char="»"/>
              <a:defRPr sz="2000" b="1">
                <a:solidFill>
                  <a:schemeClr val="tx1"/>
                </a:solidFill>
                <a:latin typeface="+mn-lt"/>
              </a:defRPr>
            </a:lvl5pPr>
            <a:lvl6pPr marL="2514600" indent="-228600" algn="l" rtl="0" fontAlgn="base">
              <a:spcBef>
                <a:spcPct val="20000"/>
              </a:spcBef>
              <a:spcAft>
                <a:spcPct val="0"/>
              </a:spcAft>
              <a:buChar char="»"/>
              <a:defRPr sz="2000" b="1">
                <a:solidFill>
                  <a:schemeClr val="tx1"/>
                </a:solidFill>
                <a:latin typeface="+mn-lt"/>
              </a:defRPr>
            </a:lvl6pPr>
            <a:lvl7pPr marL="2971800" indent="-228600" algn="l" rtl="0" fontAlgn="base">
              <a:spcBef>
                <a:spcPct val="20000"/>
              </a:spcBef>
              <a:spcAft>
                <a:spcPct val="0"/>
              </a:spcAft>
              <a:buChar char="»"/>
              <a:defRPr sz="2000" b="1">
                <a:solidFill>
                  <a:schemeClr val="tx1"/>
                </a:solidFill>
                <a:latin typeface="+mn-lt"/>
              </a:defRPr>
            </a:lvl7pPr>
            <a:lvl8pPr marL="3429000" indent="-228600" algn="l" rtl="0" fontAlgn="base">
              <a:spcBef>
                <a:spcPct val="20000"/>
              </a:spcBef>
              <a:spcAft>
                <a:spcPct val="0"/>
              </a:spcAft>
              <a:buChar char="»"/>
              <a:defRPr sz="2000" b="1">
                <a:solidFill>
                  <a:schemeClr val="tx1"/>
                </a:solidFill>
                <a:latin typeface="+mn-lt"/>
              </a:defRPr>
            </a:lvl8pPr>
            <a:lvl9pPr marL="3886200" indent="-228600" algn="l" rtl="0" fontAlgn="base">
              <a:spcBef>
                <a:spcPct val="20000"/>
              </a:spcBef>
              <a:spcAft>
                <a:spcPct val="0"/>
              </a:spcAft>
              <a:buChar char="»"/>
              <a:defRPr sz="2000" b="1">
                <a:solidFill>
                  <a:schemeClr val="tx1"/>
                </a:solidFill>
                <a:latin typeface="+mn-lt"/>
              </a:defRPr>
            </a:lvl9pPr>
          </a:lstStyle>
          <a:p>
            <a:pPr marL="0" indent="0">
              <a:spcBef>
                <a:spcPts val="0"/>
              </a:spcBef>
              <a:spcAft>
                <a:spcPts val="0"/>
              </a:spcAft>
              <a:buFontTx/>
              <a:buNone/>
              <a:defRPr/>
            </a:pPr>
            <a:r>
              <a:rPr lang="en-US" sz="4000" kern="0" dirty="0">
                <a:solidFill>
                  <a:srgbClr val="002060"/>
                </a:solidFill>
                <a:latin typeface="Calibri" panose="020F0502020204030204" pitchFamily="34" charset="0"/>
              </a:rPr>
              <a:t>And now, it’s time for…</a:t>
            </a:r>
          </a:p>
          <a:p>
            <a:pPr marL="0" indent="0">
              <a:spcBef>
                <a:spcPts val="0"/>
              </a:spcBef>
              <a:spcAft>
                <a:spcPts val="0"/>
              </a:spcAft>
              <a:buFontTx/>
              <a:buNone/>
              <a:defRPr/>
            </a:pPr>
            <a:endParaRPr lang="en-US" sz="1200" kern="0" dirty="0">
              <a:solidFill>
                <a:srgbClr val="002060"/>
              </a:solidFill>
              <a:latin typeface="Calibri" panose="020F0502020204030204" pitchFamily="34" charset="0"/>
            </a:endParaRPr>
          </a:p>
          <a:p>
            <a:pPr marL="0" indent="0">
              <a:spcBef>
                <a:spcPts val="0"/>
              </a:spcBef>
              <a:spcAft>
                <a:spcPts val="0"/>
              </a:spcAft>
              <a:buFontTx/>
              <a:buNone/>
              <a:defRPr/>
            </a:pPr>
            <a:r>
              <a:rPr lang="en-US" sz="2400" kern="0" dirty="0">
                <a:solidFill>
                  <a:srgbClr val="002060"/>
                </a:solidFill>
                <a:latin typeface="Calibri" panose="020F0502020204030204" pitchFamily="34" charset="0"/>
              </a:rPr>
              <a:t>The 10 most popular questions &amp; myths about donation in a totally unscientific poll!</a:t>
            </a:r>
          </a:p>
        </p:txBody>
      </p:sp>
    </p:spTree>
    <p:extLst>
      <p:ext uri="{BB962C8B-B14F-4D97-AF65-F5344CB8AC3E}">
        <p14:creationId xmlns:p14="http://schemas.microsoft.com/office/powerpoint/2010/main" val="15629965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36313"/>
            <a:ext cx="5410200" cy="2803398"/>
          </a:xfrm>
        </p:spPr>
        <p:txBody>
          <a:bodyPr/>
          <a:lstStyle/>
          <a:p>
            <a:pPr marL="0" indent="0">
              <a:spcBef>
                <a:spcPts val="0"/>
              </a:spcBef>
              <a:spcAft>
                <a:spcPts val="1200"/>
              </a:spcAft>
              <a:buNone/>
              <a:defRPr/>
            </a:pPr>
            <a:r>
              <a:rPr lang="en-US" sz="2400" b="1" dirty="0">
                <a:solidFill>
                  <a:srgbClr val="002060"/>
                </a:solidFill>
                <a:latin typeface="Calibri" panose="020F0502020204030204" pitchFamily="34" charset="0"/>
              </a:rPr>
              <a:t>8)  Don’t </a:t>
            </a:r>
            <a:r>
              <a:rPr lang="en-US" b="1" dirty="0">
                <a:solidFill>
                  <a:srgbClr val="002060"/>
                </a:solidFill>
                <a:latin typeface="Calibri" panose="020F0502020204030204" pitchFamily="34" charset="0"/>
              </a:rPr>
              <a:t>the </a:t>
            </a:r>
            <a:r>
              <a:rPr lang="en-US" sz="2400" b="1" dirty="0">
                <a:solidFill>
                  <a:srgbClr val="002060"/>
                </a:solidFill>
                <a:latin typeface="Calibri" panose="020F0502020204030204" pitchFamily="34" charset="0"/>
              </a:rPr>
              <a:t>rich &amp; famous get first dibs?</a:t>
            </a:r>
          </a:p>
          <a:p>
            <a:pPr marL="395288" indent="4763">
              <a:buNone/>
            </a:pPr>
            <a:r>
              <a:rPr lang="en-US" sz="2000" b="1" dirty="0">
                <a:solidFill>
                  <a:srgbClr val="002060"/>
                </a:solidFill>
                <a:latin typeface="Calibri" panose="020F0502020204030204" pitchFamily="34" charset="0"/>
              </a:rPr>
              <a:t>No. </a:t>
            </a:r>
            <a:r>
              <a:rPr lang="en-US" sz="2000" b="0" dirty="0">
                <a:solidFill>
                  <a:srgbClr val="002060"/>
                </a:solidFill>
                <a:latin typeface="Calibri" panose="020F0502020204030204" pitchFamily="34" charset="0"/>
              </a:rPr>
              <a:t>When you are on the waiting list, what matters is the severity of your illness, time spent waiting, blood type and other important medical information.</a:t>
            </a:r>
          </a:p>
          <a:p>
            <a:pPr marL="395288" indent="4763">
              <a:buNone/>
            </a:pPr>
            <a:endParaRPr lang="en-US" sz="2000" b="0" dirty="0">
              <a:solidFill>
                <a:srgbClr val="002060"/>
              </a:solidFill>
              <a:latin typeface="Calibri" panose="020F0502020204030204" pitchFamily="34" charset="0"/>
            </a:endParaRPr>
          </a:p>
          <a:p>
            <a:pPr marL="395288" indent="4763">
              <a:buNone/>
            </a:pPr>
            <a:r>
              <a:rPr lang="en-US" sz="2000" b="0" dirty="0">
                <a:solidFill>
                  <a:srgbClr val="002060"/>
                </a:solidFill>
                <a:latin typeface="Calibri" panose="020F0502020204030204" pitchFamily="34" charset="0"/>
              </a:rPr>
              <a:t>Every effort is made to see that organs go to the person who needs it most &amp; will benefit from it most.</a:t>
            </a:r>
          </a:p>
        </p:txBody>
      </p:sp>
      <p:sp>
        <p:nvSpPr>
          <p:cNvPr id="7" name="Content Placeholder 2"/>
          <p:cNvSpPr txBox="1">
            <a:spLocks/>
          </p:cNvSpPr>
          <p:nvPr/>
        </p:nvSpPr>
        <p:spPr bwMode="auto">
          <a:xfrm>
            <a:off x="304800" y="5105400"/>
            <a:ext cx="84582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b="1">
                <a:solidFill>
                  <a:schemeClr val="tx1"/>
                </a:solidFill>
                <a:latin typeface="+mn-lt"/>
              </a:defRPr>
            </a:lvl2pPr>
            <a:lvl3pPr marL="1143000" indent="-228600" algn="l" rtl="0" eaLnBrk="0" fontAlgn="base" hangingPunct="0">
              <a:spcBef>
                <a:spcPct val="20000"/>
              </a:spcBef>
              <a:spcAft>
                <a:spcPct val="0"/>
              </a:spcAft>
              <a:buChar char="•"/>
              <a:defRPr sz="2400" b="1">
                <a:solidFill>
                  <a:schemeClr val="tx1"/>
                </a:solidFill>
                <a:latin typeface="+mn-lt"/>
              </a:defRPr>
            </a:lvl3pPr>
            <a:lvl4pPr marL="1600200" indent="-228600" algn="l" rtl="0" eaLnBrk="0" fontAlgn="base" hangingPunct="0">
              <a:spcBef>
                <a:spcPct val="20000"/>
              </a:spcBef>
              <a:spcAft>
                <a:spcPct val="0"/>
              </a:spcAft>
              <a:buChar char="–"/>
              <a:defRPr sz="2000" b="1">
                <a:solidFill>
                  <a:schemeClr val="tx1"/>
                </a:solidFill>
                <a:latin typeface="+mn-lt"/>
              </a:defRPr>
            </a:lvl4pPr>
            <a:lvl5pPr marL="2057400" indent="-228600" algn="l" rtl="0" eaLnBrk="0" fontAlgn="base" hangingPunct="0">
              <a:spcBef>
                <a:spcPct val="20000"/>
              </a:spcBef>
              <a:spcAft>
                <a:spcPct val="0"/>
              </a:spcAft>
              <a:buChar char="»"/>
              <a:defRPr sz="2000" b="1">
                <a:solidFill>
                  <a:schemeClr val="tx1"/>
                </a:solidFill>
                <a:latin typeface="+mn-lt"/>
              </a:defRPr>
            </a:lvl5pPr>
            <a:lvl6pPr marL="2514600" indent="-228600" algn="l" rtl="0" fontAlgn="base">
              <a:spcBef>
                <a:spcPct val="20000"/>
              </a:spcBef>
              <a:spcAft>
                <a:spcPct val="0"/>
              </a:spcAft>
              <a:buChar char="»"/>
              <a:defRPr sz="2000" b="1">
                <a:solidFill>
                  <a:schemeClr val="tx1"/>
                </a:solidFill>
                <a:latin typeface="+mn-lt"/>
              </a:defRPr>
            </a:lvl6pPr>
            <a:lvl7pPr marL="2971800" indent="-228600" algn="l" rtl="0" fontAlgn="base">
              <a:spcBef>
                <a:spcPct val="20000"/>
              </a:spcBef>
              <a:spcAft>
                <a:spcPct val="0"/>
              </a:spcAft>
              <a:buChar char="»"/>
              <a:defRPr sz="2000" b="1">
                <a:solidFill>
                  <a:schemeClr val="tx1"/>
                </a:solidFill>
                <a:latin typeface="+mn-lt"/>
              </a:defRPr>
            </a:lvl7pPr>
            <a:lvl8pPr marL="3429000" indent="-228600" algn="l" rtl="0" fontAlgn="base">
              <a:spcBef>
                <a:spcPct val="20000"/>
              </a:spcBef>
              <a:spcAft>
                <a:spcPct val="0"/>
              </a:spcAft>
              <a:buChar char="»"/>
              <a:defRPr sz="2000" b="1">
                <a:solidFill>
                  <a:schemeClr val="tx1"/>
                </a:solidFill>
                <a:latin typeface="+mn-lt"/>
              </a:defRPr>
            </a:lvl8pPr>
            <a:lvl9pPr marL="3886200" indent="-228600" algn="l" rtl="0" fontAlgn="base">
              <a:spcBef>
                <a:spcPct val="20000"/>
              </a:spcBef>
              <a:spcAft>
                <a:spcPct val="0"/>
              </a:spcAft>
              <a:buChar char="»"/>
              <a:defRPr sz="2000" b="1">
                <a:solidFill>
                  <a:schemeClr val="tx1"/>
                </a:solidFill>
                <a:latin typeface="+mn-lt"/>
              </a:defRPr>
            </a:lvl9pPr>
          </a:lstStyle>
          <a:p>
            <a:pPr marL="0" indent="0">
              <a:buFontTx/>
              <a:buNone/>
              <a:defRPr/>
            </a:pPr>
            <a:r>
              <a:rPr lang="en-US" sz="2400" kern="0" dirty="0">
                <a:solidFill>
                  <a:srgbClr val="002060"/>
                </a:solidFill>
                <a:latin typeface="Calibri" panose="020F0502020204030204" pitchFamily="34" charset="0"/>
              </a:rPr>
              <a:t>7)  Can I still donate my body to science?</a:t>
            </a:r>
          </a:p>
          <a:p>
            <a:pPr marL="400050" indent="0" eaLnBrk="1" hangingPunct="1">
              <a:buFontTx/>
              <a:buNone/>
              <a:defRPr/>
            </a:pPr>
            <a:r>
              <a:rPr lang="en-US" sz="2000" kern="0" dirty="0">
                <a:solidFill>
                  <a:srgbClr val="002060"/>
                </a:solidFill>
                <a:latin typeface="Calibri" panose="020F0502020204030204" pitchFamily="34" charset="0"/>
              </a:rPr>
              <a:t>Yes. </a:t>
            </a:r>
            <a:r>
              <a:rPr lang="en-US" sz="2000" b="0" kern="0" dirty="0">
                <a:solidFill>
                  <a:srgbClr val="002060"/>
                </a:solidFill>
                <a:latin typeface="Calibri" panose="020F0502020204030204" pitchFamily="34" charset="0"/>
              </a:rPr>
              <a:t>Recovery agencies can work with some whole body programs to recover organs and tissues for transplant and provide those that can’t to a body program designated by the donor.</a:t>
            </a:r>
          </a:p>
        </p:txBody>
      </p:sp>
      <p:pic>
        <p:nvPicPr>
          <p:cNvPr id="4098" name="Picture 2" descr="\\Rivendell\Groups\DLT\Graphics\FB OneOffs\Frankendono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1826956"/>
            <a:ext cx="2895600" cy="2895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35618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19600" y="1600200"/>
            <a:ext cx="4267200" cy="3048000"/>
          </a:xfrm>
        </p:spPr>
        <p:txBody>
          <a:bodyPr/>
          <a:lstStyle/>
          <a:p>
            <a:pPr marL="400050" lvl="0" indent="-400050">
              <a:spcBef>
                <a:spcPts val="0"/>
              </a:spcBef>
              <a:spcAft>
                <a:spcPts val="1200"/>
              </a:spcAft>
              <a:buNone/>
              <a:defRPr/>
            </a:pPr>
            <a:r>
              <a:rPr lang="en-US" sz="2400" b="1" dirty="0">
                <a:solidFill>
                  <a:srgbClr val="002060"/>
                </a:solidFill>
                <a:latin typeface="Calibri" panose="020F0502020204030204" pitchFamily="34" charset="0"/>
              </a:rPr>
              <a:t>6)  Does it cost my family if I become a donor?</a:t>
            </a:r>
          </a:p>
          <a:p>
            <a:pPr marL="400050" lvl="0" indent="0">
              <a:buNone/>
            </a:pPr>
            <a:r>
              <a:rPr lang="en-US" sz="2000" b="1" dirty="0">
                <a:solidFill>
                  <a:srgbClr val="002060"/>
                </a:solidFill>
                <a:latin typeface="Calibri" panose="020F0502020204030204" pitchFamily="34" charset="0"/>
              </a:rPr>
              <a:t>No.  </a:t>
            </a:r>
            <a:r>
              <a:rPr lang="en-US" sz="2000" b="0" dirty="0">
                <a:solidFill>
                  <a:srgbClr val="002060"/>
                </a:solidFill>
                <a:latin typeface="Calibri" panose="020F0502020204030204" pitchFamily="34" charset="0"/>
              </a:rPr>
              <a:t>From the moment consent is obtained – either from the registry or the family - the recovery agencies assume all costs for the organ and tissue donation.</a:t>
            </a:r>
          </a:p>
          <a:p>
            <a:pPr marL="400050" lvl="0" indent="0">
              <a:buNone/>
            </a:pPr>
            <a:endParaRPr lang="en-US" sz="1200" b="0" dirty="0">
              <a:solidFill>
                <a:srgbClr val="002060"/>
              </a:solidFill>
              <a:latin typeface="Calibri" panose="020F0502020204030204" pitchFamily="34" charset="0"/>
            </a:endParaRPr>
          </a:p>
          <a:p>
            <a:pPr marL="400050" lvl="0" indent="0">
              <a:buNone/>
            </a:pPr>
            <a:r>
              <a:rPr lang="en-US" sz="2000" b="0" dirty="0">
                <a:solidFill>
                  <a:srgbClr val="002060"/>
                </a:solidFill>
                <a:latin typeface="Calibri" panose="020F0502020204030204" pitchFamily="34" charset="0"/>
              </a:rPr>
              <a:t>The family will still be responsible for the funeral expenses.</a:t>
            </a:r>
            <a:endParaRPr lang="en-US" sz="2400" dirty="0">
              <a:solidFill>
                <a:srgbClr val="002060"/>
              </a:solidFill>
              <a:latin typeface="Calibri" panose="020F0502020204030204" pitchFamily="34" charset="0"/>
            </a:endParaRPr>
          </a:p>
          <a:p>
            <a:pPr marL="400050" indent="0">
              <a:buNone/>
              <a:defRPr/>
            </a:pPr>
            <a:endParaRPr lang="en-US" sz="2000" b="0" dirty="0">
              <a:solidFill>
                <a:srgbClr val="002060"/>
              </a:solidFill>
              <a:latin typeface="Calibri" panose="020F0502020204030204" pitchFamily="34" charset="0"/>
            </a:endParaRPr>
          </a:p>
        </p:txBody>
      </p:sp>
      <p:sp>
        <p:nvSpPr>
          <p:cNvPr id="7" name="Content Placeholder 2"/>
          <p:cNvSpPr txBox="1">
            <a:spLocks/>
          </p:cNvSpPr>
          <p:nvPr/>
        </p:nvSpPr>
        <p:spPr bwMode="auto">
          <a:xfrm>
            <a:off x="265043" y="5181600"/>
            <a:ext cx="84582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b="1">
                <a:solidFill>
                  <a:schemeClr val="tx1"/>
                </a:solidFill>
                <a:latin typeface="+mn-lt"/>
              </a:defRPr>
            </a:lvl2pPr>
            <a:lvl3pPr marL="1143000" indent="-228600" algn="l" rtl="0" eaLnBrk="0" fontAlgn="base" hangingPunct="0">
              <a:spcBef>
                <a:spcPct val="20000"/>
              </a:spcBef>
              <a:spcAft>
                <a:spcPct val="0"/>
              </a:spcAft>
              <a:buChar char="•"/>
              <a:defRPr sz="2400" b="1">
                <a:solidFill>
                  <a:schemeClr val="tx1"/>
                </a:solidFill>
                <a:latin typeface="+mn-lt"/>
              </a:defRPr>
            </a:lvl3pPr>
            <a:lvl4pPr marL="1600200" indent="-228600" algn="l" rtl="0" eaLnBrk="0" fontAlgn="base" hangingPunct="0">
              <a:spcBef>
                <a:spcPct val="20000"/>
              </a:spcBef>
              <a:spcAft>
                <a:spcPct val="0"/>
              </a:spcAft>
              <a:buChar char="–"/>
              <a:defRPr sz="2000" b="1">
                <a:solidFill>
                  <a:schemeClr val="tx1"/>
                </a:solidFill>
                <a:latin typeface="+mn-lt"/>
              </a:defRPr>
            </a:lvl4pPr>
            <a:lvl5pPr marL="2057400" indent="-228600" algn="l" rtl="0" eaLnBrk="0" fontAlgn="base" hangingPunct="0">
              <a:spcBef>
                <a:spcPct val="20000"/>
              </a:spcBef>
              <a:spcAft>
                <a:spcPct val="0"/>
              </a:spcAft>
              <a:buChar char="»"/>
              <a:defRPr sz="2000" b="1">
                <a:solidFill>
                  <a:schemeClr val="tx1"/>
                </a:solidFill>
                <a:latin typeface="+mn-lt"/>
              </a:defRPr>
            </a:lvl5pPr>
            <a:lvl6pPr marL="2514600" indent="-228600" algn="l" rtl="0" fontAlgn="base">
              <a:spcBef>
                <a:spcPct val="20000"/>
              </a:spcBef>
              <a:spcAft>
                <a:spcPct val="0"/>
              </a:spcAft>
              <a:buChar char="»"/>
              <a:defRPr sz="2000" b="1">
                <a:solidFill>
                  <a:schemeClr val="tx1"/>
                </a:solidFill>
                <a:latin typeface="+mn-lt"/>
              </a:defRPr>
            </a:lvl6pPr>
            <a:lvl7pPr marL="2971800" indent="-228600" algn="l" rtl="0" fontAlgn="base">
              <a:spcBef>
                <a:spcPct val="20000"/>
              </a:spcBef>
              <a:spcAft>
                <a:spcPct val="0"/>
              </a:spcAft>
              <a:buChar char="»"/>
              <a:defRPr sz="2000" b="1">
                <a:solidFill>
                  <a:schemeClr val="tx1"/>
                </a:solidFill>
                <a:latin typeface="+mn-lt"/>
              </a:defRPr>
            </a:lvl7pPr>
            <a:lvl8pPr marL="3429000" indent="-228600" algn="l" rtl="0" fontAlgn="base">
              <a:spcBef>
                <a:spcPct val="20000"/>
              </a:spcBef>
              <a:spcAft>
                <a:spcPct val="0"/>
              </a:spcAft>
              <a:buChar char="»"/>
              <a:defRPr sz="2000" b="1">
                <a:solidFill>
                  <a:schemeClr val="tx1"/>
                </a:solidFill>
                <a:latin typeface="+mn-lt"/>
              </a:defRPr>
            </a:lvl8pPr>
            <a:lvl9pPr marL="3886200" indent="-228600" algn="l" rtl="0" fontAlgn="base">
              <a:spcBef>
                <a:spcPct val="20000"/>
              </a:spcBef>
              <a:spcAft>
                <a:spcPct val="0"/>
              </a:spcAft>
              <a:buChar char="»"/>
              <a:defRPr sz="2000" b="1">
                <a:solidFill>
                  <a:schemeClr val="tx1"/>
                </a:solidFill>
                <a:latin typeface="+mn-lt"/>
              </a:defRPr>
            </a:lvl9pPr>
          </a:lstStyle>
          <a:p>
            <a:pPr marL="0" indent="0">
              <a:buFontTx/>
              <a:buNone/>
            </a:pPr>
            <a:r>
              <a:rPr lang="en-US" sz="2000" kern="0" dirty="0">
                <a:solidFill>
                  <a:srgbClr val="002060"/>
                </a:solidFill>
                <a:latin typeface="Calibri" panose="020F0502020204030204" pitchFamily="34" charset="0"/>
              </a:rPr>
              <a:t>5)  </a:t>
            </a:r>
            <a:r>
              <a:rPr lang="en-US" sz="2000" dirty="0">
                <a:solidFill>
                  <a:srgbClr val="002060"/>
                </a:solidFill>
                <a:latin typeface="Calibri" panose="020F0502020204030204" pitchFamily="34" charset="0"/>
              </a:rPr>
              <a:t>Can I still have a funeral if I donate?</a:t>
            </a:r>
          </a:p>
          <a:p>
            <a:pPr marL="400050" indent="0">
              <a:buNone/>
            </a:pPr>
            <a:r>
              <a:rPr lang="en-US" sz="2000" dirty="0">
                <a:solidFill>
                  <a:srgbClr val="002060"/>
                </a:solidFill>
                <a:latin typeface="Calibri" panose="020F0502020204030204" pitchFamily="34" charset="0"/>
              </a:rPr>
              <a:t>YES!  </a:t>
            </a:r>
            <a:r>
              <a:rPr lang="en-US" sz="2000" b="0" dirty="0">
                <a:solidFill>
                  <a:srgbClr val="002060"/>
                </a:solidFill>
                <a:latin typeface="Calibri" panose="020F0502020204030204" pitchFamily="34" charset="0"/>
              </a:rPr>
              <a:t>Donor families routinely host funerals, including open casket viewings.  </a:t>
            </a:r>
          </a:p>
          <a:p>
            <a:pPr marL="400050" indent="0">
              <a:buNone/>
            </a:pPr>
            <a:r>
              <a:rPr lang="en-US" sz="2000" b="0" dirty="0">
                <a:solidFill>
                  <a:srgbClr val="002060"/>
                </a:solidFill>
                <a:latin typeface="Calibri" panose="020F0502020204030204" pitchFamily="34" charset="0"/>
              </a:rPr>
              <a:t>Recovery agencies work closely with families to understand </a:t>
            </a:r>
          </a:p>
          <a:p>
            <a:pPr marL="400050" indent="0">
              <a:buNone/>
            </a:pPr>
            <a:r>
              <a:rPr lang="en-US" sz="2000" b="0" dirty="0">
                <a:solidFill>
                  <a:srgbClr val="002060"/>
                </a:solidFill>
                <a:latin typeface="Calibri" panose="020F0502020204030204" pitchFamily="34" charset="0"/>
              </a:rPr>
              <a:t>and respect their funereal wishes.</a:t>
            </a:r>
          </a:p>
          <a:p>
            <a:pPr marL="400050" indent="0">
              <a:buFontTx/>
              <a:buNone/>
              <a:defRPr/>
            </a:pPr>
            <a:endParaRPr lang="en-US" sz="2000" b="0" kern="0" dirty="0">
              <a:solidFill>
                <a:srgbClr val="002060"/>
              </a:solidFill>
              <a:latin typeface="Calibri" panose="020F0502020204030204" pitchFamily="34" charset="0"/>
            </a:endParaRPr>
          </a:p>
        </p:txBody>
      </p:sp>
      <p:pic>
        <p:nvPicPr>
          <p:cNvPr id="11266" name="Picture 2" descr="\\Rivendell\Groups\DLT\Graphics\FB OneOffs\The idea is.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459" r="9941"/>
          <a:stretch/>
        </p:blipFill>
        <p:spPr bwMode="auto">
          <a:xfrm>
            <a:off x="685800" y="1600200"/>
            <a:ext cx="3160594" cy="324698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89238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6123" y="1828800"/>
            <a:ext cx="8411754" cy="609601"/>
          </a:xfrm>
        </p:spPr>
        <p:txBody>
          <a:bodyPr/>
          <a:lstStyle/>
          <a:p>
            <a:pPr marL="0" indent="0">
              <a:spcBef>
                <a:spcPts val="0"/>
              </a:spcBef>
              <a:spcAft>
                <a:spcPts val="1200"/>
              </a:spcAft>
              <a:buNone/>
              <a:defRPr/>
            </a:pPr>
            <a:r>
              <a:rPr lang="en-US" sz="2400" b="1" dirty="0">
                <a:solidFill>
                  <a:srgbClr val="002060"/>
                </a:solidFill>
                <a:latin typeface="Calibri" panose="020F0502020204030204" pitchFamily="34" charset="0"/>
              </a:rPr>
              <a:t>4)  Is the Hero’s Heart icon on my driver license the same thing?</a:t>
            </a:r>
          </a:p>
          <a:p>
            <a:pPr marL="400050" lvl="1" indent="0">
              <a:buNone/>
            </a:pPr>
            <a:endParaRPr lang="en-US" dirty="0">
              <a:solidFill>
                <a:schemeClr val="tx2"/>
              </a:solidFill>
            </a:endParaRPr>
          </a:p>
        </p:txBody>
      </p:sp>
      <p:sp>
        <p:nvSpPr>
          <p:cNvPr id="8" name="Content Placeholder 2"/>
          <p:cNvSpPr txBox="1">
            <a:spLocks/>
          </p:cNvSpPr>
          <p:nvPr/>
        </p:nvSpPr>
        <p:spPr bwMode="auto">
          <a:xfrm>
            <a:off x="346245" y="2461592"/>
            <a:ext cx="4366623" cy="2247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2400" b="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b="0">
                <a:solidFill>
                  <a:schemeClr val="tx1"/>
                </a:solidFill>
                <a:latin typeface="+mn-lt"/>
              </a:defRPr>
            </a:lvl2pPr>
            <a:lvl3pPr marL="1143000" indent="-228600" algn="l" rtl="0" eaLnBrk="1" fontAlgn="base" hangingPunct="1">
              <a:spcBef>
                <a:spcPct val="20000"/>
              </a:spcBef>
              <a:spcAft>
                <a:spcPct val="0"/>
              </a:spcAft>
              <a:buChar char="•"/>
              <a:defRPr sz="1800" b="0">
                <a:solidFill>
                  <a:schemeClr val="tx1"/>
                </a:solidFill>
                <a:latin typeface="+mn-lt"/>
              </a:defRPr>
            </a:lvl3pPr>
            <a:lvl4pPr marL="1600200" indent="-228600" algn="l" rtl="0" eaLnBrk="1" fontAlgn="base" hangingPunct="1">
              <a:spcBef>
                <a:spcPct val="20000"/>
              </a:spcBef>
              <a:spcAft>
                <a:spcPct val="0"/>
              </a:spcAft>
              <a:buChar char="–"/>
              <a:defRPr sz="1600" b="0">
                <a:solidFill>
                  <a:schemeClr val="tx1"/>
                </a:solidFill>
                <a:latin typeface="+mn-lt"/>
              </a:defRPr>
            </a:lvl4pPr>
            <a:lvl5pPr marL="2057400" indent="-228600" algn="l" rtl="0" eaLnBrk="1" fontAlgn="base" hangingPunct="1">
              <a:spcBef>
                <a:spcPct val="20000"/>
              </a:spcBef>
              <a:spcAft>
                <a:spcPct val="0"/>
              </a:spcAft>
              <a:buChar char="»"/>
              <a:defRPr sz="1600" b="0">
                <a:solidFill>
                  <a:schemeClr val="tx1"/>
                </a:solidFill>
                <a:latin typeface="+mn-lt"/>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a:lstStyle>
          <a:p>
            <a:pPr marL="400050" lvl="1" indent="0">
              <a:spcBef>
                <a:spcPts val="0"/>
              </a:spcBef>
              <a:spcAft>
                <a:spcPts val="1200"/>
              </a:spcAft>
              <a:buFontTx/>
              <a:buNone/>
            </a:pPr>
            <a:r>
              <a:rPr lang="en-US" sz="1800" b="1" kern="0" dirty="0">
                <a:solidFill>
                  <a:srgbClr val="002060"/>
                </a:solidFill>
              </a:rPr>
              <a:t>Yes!  </a:t>
            </a:r>
            <a:r>
              <a:rPr lang="en-US" sz="1800" kern="0" dirty="0">
                <a:solidFill>
                  <a:srgbClr val="002060"/>
                </a:solidFill>
              </a:rPr>
              <a:t>When applying for a driver license or ID card, those who say “Yes” to donation will be automatically added to the Donate Life Texas registry and their card will be printed with a Hero’s Heart symbol as a great reminder of the choice to save lives. </a:t>
            </a:r>
          </a:p>
          <a:p>
            <a:pPr marL="400050" lvl="1" indent="0">
              <a:spcBef>
                <a:spcPts val="0"/>
              </a:spcBef>
              <a:spcAft>
                <a:spcPts val="1200"/>
              </a:spcAft>
              <a:buFontTx/>
              <a:buNone/>
            </a:pPr>
            <a:r>
              <a:rPr lang="en-US" sz="1800" kern="0" dirty="0">
                <a:solidFill>
                  <a:srgbClr val="002060"/>
                </a:solidFill>
              </a:rPr>
              <a:t>It’s great to say “Yes” even if you have registered before – there is no need to worry about duplicate records, our system takes care of all that.</a:t>
            </a:r>
          </a:p>
          <a:p>
            <a:pPr marL="400050" lvl="1" indent="0">
              <a:buFontTx/>
              <a:buNone/>
            </a:pPr>
            <a:endParaRPr lang="en-US" kern="0" dirty="0">
              <a:solidFill>
                <a:srgbClr val="002060"/>
              </a:solidFill>
            </a:endParaRPr>
          </a:p>
        </p:txBody>
      </p:sp>
      <p:pic>
        <p:nvPicPr>
          <p:cNvPr id="9" name="Picture 2" descr="\\Rivendell\Groups\DLT\Graphics\FB OneOffs\DonorHero_noCap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600" y="2743200"/>
            <a:ext cx="3363243" cy="2819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41663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bwMode="auto">
          <a:xfrm>
            <a:off x="475515" y="1600200"/>
            <a:ext cx="7991475" cy="269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b="1">
                <a:solidFill>
                  <a:schemeClr val="tx1"/>
                </a:solidFill>
                <a:latin typeface="+mn-lt"/>
              </a:defRPr>
            </a:lvl2pPr>
            <a:lvl3pPr marL="1143000" indent="-228600" algn="l" rtl="0" eaLnBrk="0" fontAlgn="base" hangingPunct="0">
              <a:spcBef>
                <a:spcPct val="20000"/>
              </a:spcBef>
              <a:spcAft>
                <a:spcPct val="0"/>
              </a:spcAft>
              <a:buChar char="•"/>
              <a:defRPr sz="2400" b="1">
                <a:solidFill>
                  <a:schemeClr val="tx1"/>
                </a:solidFill>
                <a:latin typeface="+mn-lt"/>
              </a:defRPr>
            </a:lvl3pPr>
            <a:lvl4pPr marL="1600200" indent="-228600" algn="l" rtl="0" eaLnBrk="0" fontAlgn="base" hangingPunct="0">
              <a:spcBef>
                <a:spcPct val="20000"/>
              </a:spcBef>
              <a:spcAft>
                <a:spcPct val="0"/>
              </a:spcAft>
              <a:buChar char="–"/>
              <a:defRPr sz="2000" b="1">
                <a:solidFill>
                  <a:schemeClr val="tx1"/>
                </a:solidFill>
                <a:latin typeface="+mn-lt"/>
              </a:defRPr>
            </a:lvl4pPr>
            <a:lvl5pPr marL="2057400" indent="-228600" algn="l" rtl="0" eaLnBrk="0" fontAlgn="base" hangingPunct="0">
              <a:spcBef>
                <a:spcPct val="20000"/>
              </a:spcBef>
              <a:spcAft>
                <a:spcPct val="0"/>
              </a:spcAft>
              <a:buChar char="»"/>
              <a:defRPr sz="2000" b="1">
                <a:solidFill>
                  <a:schemeClr val="tx1"/>
                </a:solidFill>
                <a:latin typeface="+mn-lt"/>
              </a:defRPr>
            </a:lvl5pPr>
            <a:lvl6pPr marL="2514600" indent="-228600" algn="l" rtl="0" fontAlgn="base">
              <a:spcBef>
                <a:spcPct val="20000"/>
              </a:spcBef>
              <a:spcAft>
                <a:spcPct val="0"/>
              </a:spcAft>
              <a:buChar char="»"/>
              <a:defRPr sz="2000" b="1">
                <a:solidFill>
                  <a:schemeClr val="tx1"/>
                </a:solidFill>
                <a:latin typeface="+mn-lt"/>
              </a:defRPr>
            </a:lvl6pPr>
            <a:lvl7pPr marL="2971800" indent="-228600" algn="l" rtl="0" fontAlgn="base">
              <a:spcBef>
                <a:spcPct val="20000"/>
              </a:spcBef>
              <a:spcAft>
                <a:spcPct val="0"/>
              </a:spcAft>
              <a:buChar char="»"/>
              <a:defRPr sz="2000" b="1">
                <a:solidFill>
                  <a:schemeClr val="tx1"/>
                </a:solidFill>
                <a:latin typeface="+mn-lt"/>
              </a:defRPr>
            </a:lvl7pPr>
            <a:lvl8pPr marL="3429000" indent="-228600" algn="l" rtl="0" fontAlgn="base">
              <a:spcBef>
                <a:spcPct val="20000"/>
              </a:spcBef>
              <a:spcAft>
                <a:spcPct val="0"/>
              </a:spcAft>
              <a:buChar char="»"/>
              <a:defRPr sz="2000" b="1">
                <a:solidFill>
                  <a:schemeClr val="tx1"/>
                </a:solidFill>
                <a:latin typeface="+mn-lt"/>
              </a:defRPr>
            </a:lvl8pPr>
            <a:lvl9pPr marL="3886200" indent="-228600" algn="l" rtl="0" fontAlgn="base">
              <a:spcBef>
                <a:spcPct val="20000"/>
              </a:spcBef>
              <a:spcAft>
                <a:spcPct val="0"/>
              </a:spcAft>
              <a:buChar char="»"/>
              <a:defRPr sz="2000" b="1">
                <a:solidFill>
                  <a:schemeClr val="tx1"/>
                </a:solidFill>
                <a:latin typeface="+mn-lt"/>
              </a:defRPr>
            </a:lvl9pPr>
          </a:lstStyle>
          <a:p>
            <a:pPr marL="0" indent="0">
              <a:spcBef>
                <a:spcPts val="0"/>
              </a:spcBef>
              <a:spcAft>
                <a:spcPts val="1200"/>
              </a:spcAft>
              <a:buFontTx/>
              <a:buNone/>
              <a:defRPr/>
            </a:pPr>
            <a:r>
              <a:rPr lang="en-US" sz="2400" kern="0" dirty="0">
                <a:solidFill>
                  <a:srgbClr val="002060"/>
                </a:solidFill>
                <a:latin typeface="Calibri" panose="020F0502020204030204" pitchFamily="34" charset="0"/>
              </a:rPr>
              <a:t>3)  Donation is against my religion.</a:t>
            </a:r>
          </a:p>
          <a:p>
            <a:pPr marL="400050" indent="0">
              <a:buNone/>
            </a:pPr>
            <a:r>
              <a:rPr lang="en-US" sz="2000" b="0" kern="0" dirty="0">
                <a:solidFill>
                  <a:srgbClr val="002060"/>
                </a:solidFill>
                <a:latin typeface="Calibri" panose="020F0502020204030204" pitchFamily="34" charset="0"/>
              </a:rPr>
              <a:t>Probably not. </a:t>
            </a:r>
            <a:r>
              <a:rPr lang="en-US" sz="2000" b="0" dirty="0">
                <a:solidFill>
                  <a:srgbClr val="002060"/>
                </a:solidFill>
                <a:latin typeface="Calibri" panose="020F0502020204030204" pitchFamily="34" charset="0"/>
              </a:rPr>
              <a:t>All major religions support donation.</a:t>
            </a:r>
          </a:p>
          <a:p>
            <a:pPr marL="400050" indent="0">
              <a:buFontTx/>
              <a:buNone/>
            </a:pPr>
            <a:r>
              <a:rPr lang="en-US" sz="2000" b="0" kern="0" dirty="0">
                <a:solidFill>
                  <a:srgbClr val="002060"/>
                </a:solidFill>
                <a:latin typeface="Calibri" panose="020F0502020204030204" pitchFamily="34" charset="0"/>
              </a:rPr>
              <a:t>If you have concerns, please consult your spiritual leader for guidance.</a:t>
            </a:r>
          </a:p>
          <a:p>
            <a:pPr marL="400050" indent="0">
              <a:buFontTx/>
              <a:buNone/>
            </a:pPr>
            <a:endParaRPr lang="en-US" sz="2000" b="0" kern="0" dirty="0">
              <a:solidFill>
                <a:srgbClr val="002060"/>
              </a:solidFill>
              <a:latin typeface="Calibri" panose="020F0502020204030204" pitchFamily="34" charset="0"/>
            </a:endParaRPr>
          </a:p>
          <a:p>
            <a:pPr marL="400050" indent="0">
              <a:buFontTx/>
              <a:buNone/>
            </a:pPr>
            <a:r>
              <a:rPr lang="en-US" sz="2000" b="0" kern="0" dirty="0">
                <a:solidFill>
                  <a:srgbClr val="002060"/>
                </a:solidFill>
                <a:latin typeface="Calibri" panose="020F0502020204030204" pitchFamily="34" charset="0"/>
              </a:rPr>
              <a:t>And then, register online!</a:t>
            </a:r>
          </a:p>
          <a:p>
            <a:pPr marL="400050" indent="0">
              <a:buFontTx/>
              <a:buNone/>
              <a:defRPr/>
            </a:pPr>
            <a:endParaRPr lang="en-US" sz="2000" b="0" kern="0" dirty="0">
              <a:solidFill>
                <a:srgbClr val="002060"/>
              </a:solidFill>
              <a:latin typeface="Calibri" panose="020F0502020204030204" pitchFamily="34" charset="0"/>
            </a:endParaRPr>
          </a:p>
        </p:txBody>
      </p:sp>
      <p:pic>
        <p:nvPicPr>
          <p:cNvPr id="2050" name="Picture 2" descr="\\Rivendell\Groups\DLT\Graphics\FB OneOffs\Answer to prayer.png"/>
          <p:cNvPicPr>
            <a:picLocks noChangeAspect="1" noChangeArrowheads="1"/>
          </p:cNvPicPr>
          <p:nvPr/>
        </p:nvPicPr>
        <p:blipFill rotWithShape="1">
          <a:blip r:embed="rId3">
            <a:extLst>
              <a:ext uri="{28A0092B-C50C-407E-A947-70E740481C1C}">
                <a14:useLocalDpi xmlns:a14="http://schemas.microsoft.com/office/drawing/2010/main" val="0"/>
              </a:ext>
            </a:extLst>
          </a:blip>
          <a:srcRect b="9140"/>
          <a:stretch/>
        </p:blipFill>
        <p:spPr bwMode="auto">
          <a:xfrm>
            <a:off x="4724400" y="3276600"/>
            <a:ext cx="3340100" cy="303479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6670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z="4400" dirty="0">
                <a:solidFill>
                  <a:srgbClr val="002060"/>
                </a:solidFill>
                <a:latin typeface="Calibri" panose="020F0502020204030204" pitchFamily="34" charset="0"/>
              </a:rPr>
              <a:t>How Inspiration Becomes Action</a:t>
            </a:r>
          </a:p>
        </p:txBody>
      </p:sp>
      <p:sp>
        <p:nvSpPr>
          <p:cNvPr id="27" name="Content Placeholder 2"/>
          <p:cNvSpPr>
            <a:spLocks noGrp="1"/>
          </p:cNvSpPr>
          <p:nvPr>
            <p:ph idx="1"/>
          </p:nvPr>
        </p:nvSpPr>
        <p:spPr>
          <a:xfrm>
            <a:off x="475973" y="2235608"/>
            <a:ext cx="5217141" cy="1968644"/>
          </a:xfrm>
        </p:spPr>
        <p:txBody>
          <a:bodyPr/>
          <a:lstStyle/>
          <a:p>
            <a:pPr marL="0" indent="0">
              <a:spcBef>
                <a:spcPts val="0"/>
              </a:spcBef>
              <a:spcAft>
                <a:spcPts val="1200"/>
              </a:spcAft>
              <a:buNone/>
            </a:pPr>
            <a:r>
              <a:rPr lang="en-US" sz="1600" dirty="0">
                <a:solidFill>
                  <a:srgbClr val="002060"/>
                </a:solidFill>
              </a:rPr>
              <a:t>By becoming a Donate Life Texas </a:t>
            </a:r>
            <a:r>
              <a:rPr lang="en-US" sz="1600" i="1" dirty="0">
                <a:solidFill>
                  <a:srgbClr val="002060"/>
                </a:solidFill>
              </a:rPr>
              <a:t>Unite 4 Life </a:t>
            </a:r>
            <a:r>
              <a:rPr lang="en-US" sz="1600" dirty="0">
                <a:solidFill>
                  <a:srgbClr val="002060"/>
                </a:solidFill>
              </a:rPr>
              <a:t>Partner, your organization is helping inspiration into lifesaving action!</a:t>
            </a:r>
          </a:p>
          <a:p>
            <a:pPr marL="0" indent="0">
              <a:spcBef>
                <a:spcPts val="0"/>
              </a:spcBef>
              <a:spcAft>
                <a:spcPts val="1200"/>
              </a:spcAft>
              <a:buNone/>
            </a:pPr>
            <a:r>
              <a:rPr lang="en-US" sz="1600" dirty="0">
                <a:solidFill>
                  <a:srgbClr val="002060"/>
                </a:solidFill>
              </a:rPr>
              <a:t>Because you will be involved in your organization’s donor registration activities, it’s important to learn how to answer the most common questions, the truth about donation and the lifesaving impact of organ, eye and tissue donor registration.  </a:t>
            </a:r>
          </a:p>
        </p:txBody>
      </p:sp>
      <p:sp>
        <p:nvSpPr>
          <p:cNvPr id="2" name="AutoShape 9" descr="http://inyourhands.org/wp-content/uploads/2014/08/logored1.sv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11" descr="http://inyourhands.org/wp-content/uploads/2014/08/logored1.sv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13" descr="http://inyourhands.org/wp-content/uploads/2014/08/logored1.sv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15" descr="http://inyourhands.org/wp-content/uploads/2014/08/logored1.sv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9" descr="http://inyourhands.org/wp-content/uploads/2014/08/logored1.sv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8" name="Picture 27"/>
          <p:cNvPicPr>
            <a:picLocks noChangeAspect="1"/>
          </p:cNvPicPr>
          <p:nvPr/>
        </p:nvPicPr>
        <p:blipFill>
          <a:blip r:embed="rId2">
            <a:clrChange>
              <a:clrFrom>
                <a:srgbClr val="FFFFFF"/>
              </a:clrFrom>
              <a:clrTo>
                <a:srgbClr val="FFFFFF">
                  <a:alpha val="0"/>
                </a:srgbClr>
              </a:clrTo>
            </a:clrChange>
          </a:blip>
          <a:stretch>
            <a:fillRect/>
          </a:stretch>
        </p:blipFill>
        <p:spPr>
          <a:xfrm>
            <a:off x="5549348" y="2064026"/>
            <a:ext cx="3422807" cy="2133600"/>
          </a:xfrm>
          <a:prstGeom prst="rect">
            <a:avLst/>
          </a:prstGeom>
        </p:spPr>
      </p:pic>
      <p:sp>
        <p:nvSpPr>
          <p:cNvPr id="29" name="Content Placeholder 2"/>
          <p:cNvSpPr txBox="1">
            <a:spLocks/>
          </p:cNvSpPr>
          <p:nvPr/>
        </p:nvSpPr>
        <p:spPr bwMode="auto">
          <a:xfrm>
            <a:off x="475974" y="4360574"/>
            <a:ext cx="7982226"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2400" b="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b="0">
                <a:solidFill>
                  <a:schemeClr val="tx1"/>
                </a:solidFill>
                <a:latin typeface="+mn-lt"/>
              </a:defRPr>
            </a:lvl2pPr>
            <a:lvl3pPr marL="1143000" indent="-228600" algn="l" rtl="0" eaLnBrk="1" fontAlgn="base" hangingPunct="1">
              <a:spcBef>
                <a:spcPct val="20000"/>
              </a:spcBef>
              <a:spcAft>
                <a:spcPct val="0"/>
              </a:spcAft>
              <a:buChar char="•"/>
              <a:defRPr sz="1800" b="0">
                <a:solidFill>
                  <a:schemeClr val="tx1"/>
                </a:solidFill>
                <a:latin typeface="+mn-lt"/>
              </a:defRPr>
            </a:lvl3pPr>
            <a:lvl4pPr marL="1600200" indent="-228600" algn="l" rtl="0" eaLnBrk="1" fontAlgn="base" hangingPunct="1">
              <a:spcBef>
                <a:spcPct val="20000"/>
              </a:spcBef>
              <a:spcAft>
                <a:spcPct val="0"/>
              </a:spcAft>
              <a:buChar char="–"/>
              <a:defRPr sz="1600" b="0">
                <a:solidFill>
                  <a:schemeClr val="tx1"/>
                </a:solidFill>
                <a:latin typeface="+mn-lt"/>
              </a:defRPr>
            </a:lvl4pPr>
            <a:lvl5pPr marL="2057400" indent="-228600" algn="l" rtl="0" eaLnBrk="1" fontAlgn="base" hangingPunct="1">
              <a:spcBef>
                <a:spcPct val="20000"/>
              </a:spcBef>
              <a:spcAft>
                <a:spcPct val="0"/>
              </a:spcAft>
              <a:buChar char="»"/>
              <a:defRPr sz="1600" b="0">
                <a:solidFill>
                  <a:schemeClr val="tx1"/>
                </a:solidFill>
                <a:latin typeface="+mn-lt"/>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a:lstStyle>
          <a:p>
            <a:pPr marL="0" indent="0">
              <a:spcBef>
                <a:spcPts val="0"/>
              </a:spcBef>
              <a:spcAft>
                <a:spcPts val="1200"/>
              </a:spcAft>
              <a:buFontTx/>
              <a:buNone/>
            </a:pPr>
            <a:r>
              <a:rPr lang="en-US" sz="1600" kern="0" dirty="0">
                <a:solidFill>
                  <a:srgbClr val="002060"/>
                </a:solidFill>
              </a:rPr>
              <a:t>Unlike many activities and service projects, a </a:t>
            </a:r>
            <a:r>
              <a:rPr lang="en-US" sz="1600" i="1" kern="0" dirty="0">
                <a:solidFill>
                  <a:srgbClr val="002060"/>
                </a:solidFill>
              </a:rPr>
              <a:t>Unite 4 Life </a:t>
            </a:r>
            <a:r>
              <a:rPr lang="en-US" sz="1600" kern="0" dirty="0">
                <a:solidFill>
                  <a:srgbClr val="002060"/>
                </a:solidFill>
              </a:rPr>
              <a:t>campaign isn’t about fundraising. Donor registration is free, takes only a few minutes and is open to everyone regardless of age, gender, health status, faith, country of origin, or ethnic and cultural background.</a:t>
            </a:r>
          </a:p>
          <a:p>
            <a:pPr marL="0" indent="0">
              <a:spcBef>
                <a:spcPts val="0"/>
              </a:spcBef>
              <a:spcAft>
                <a:spcPts val="1200"/>
              </a:spcAft>
              <a:buFontTx/>
              <a:buNone/>
            </a:pPr>
            <a:r>
              <a:rPr lang="en-US" sz="1600" i="1" kern="0" dirty="0">
                <a:solidFill>
                  <a:srgbClr val="002060"/>
                </a:solidFill>
              </a:rPr>
              <a:t>Unite 4 Life </a:t>
            </a:r>
            <a:r>
              <a:rPr lang="en-US" sz="1600" kern="0" dirty="0">
                <a:solidFill>
                  <a:srgbClr val="002060"/>
                </a:solidFill>
              </a:rPr>
              <a:t>makes hosting a Donate Life Texas registration campaign or event easy, fun and rewarding.  We are honored that you are joining us to help share the gift of life.</a:t>
            </a:r>
          </a:p>
          <a:p>
            <a:pPr marL="0" indent="0">
              <a:spcBef>
                <a:spcPts val="0"/>
              </a:spcBef>
              <a:spcAft>
                <a:spcPts val="1200"/>
              </a:spcAft>
              <a:buFontTx/>
              <a:buNone/>
            </a:pPr>
            <a:endParaRPr lang="en-US" sz="1600" kern="0" dirty="0">
              <a:solidFill>
                <a:srgbClr val="002060"/>
              </a:solidFill>
            </a:endParaRPr>
          </a:p>
        </p:txBody>
      </p:sp>
      <p:sp>
        <p:nvSpPr>
          <p:cNvPr id="30" name="Content Placeholder 2"/>
          <p:cNvSpPr txBox="1">
            <a:spLocks/>
          </p:cNvSpPr>
          <p:nvPr/>
        </p:nvSpPr>
        <p:spPr bwMode="auto">
          <a:xfrm>
            <a:off x="460375" y="5943600"/>
            <a:ext cx="7772400" cy="717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2400" b="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b="0">
                <a:solidFill>
                  <a:schemeClr val="tx1"/>
                </a:solidFill>
                <a:latin typeface="+mn-lt"/>
              </a:defRPr>
            </a:lvl2pPr>
            <a:lvl3pPr marL="1143000" indent="-228600" algn="l" rtl="0" eaLnBrk="1" fontAlgn="base" hangingPunct="1">
              <a:spcBef>
                <a:spcPct val="20000"/>
              </a:spcBef>
              <a:spcAft>
                <a:spcPct val="0"/>
              </a:spcAft>
              <a:buChar char="•"/>
              <a:defRPr sz="1800" b="0">
                <a:solidFill>
                  <a:schemeClr val="tx1"/>
                </a:solidFill>
                <a:latin typeface="+mn-lt"/>
              </a:defRPr>
            </a:lvl3pPr>
            <a:lvl4pPr marL="1600200" indent="-228600" algn="l" rtl="0" eaLnBrk="1" fontAlgn="base" hangingPunct="1">
              <a:spcBef>
                <a:spcPct val="20000"/>
              </a:spcBef>
              <a:spcAft>
                <a:spcPct val="0"/>
              </a:spcAft>
              <a:buChar char="–"/>
              <a:defRPr sz="1600" b="0">
                <a:solidFill>
                  <a:schemeClr val="tx1"/>
                </a:solidFill>
                <a:latin typeface="+mn-lt"/>
              </a:defRPr>
            </a:lvl4pPr>
            <a:lvl5pPr marL="2057400" indent="-228600" algn="l" rtl="0" eaLnBrk="1" fontAlgn="base" hangingPunct="1">
              <a:spcBef>
                <a:spcPct val="20000"/>
              </a:spcBef>
              <a:spcAft>
                <a:spcPct val="0"/>
              </a:spcAft>
              <a:buChar char="»"/>
              <a:defRPr sz="1600" b="0">
                <a:solidFill>
                  <a:schemeClr val="tx1"/>
                </a:solidFill>
                <a:latin typeface="+mn-lt"/>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a:lstStyle>
          <a:p>
            <a:pPr marL="0" indent="0" algn="ctr">
              <a:spcBef>
                <a:spcPts val="0"/>
              </a:spcBef>
              <a:spcAft>
                <a:spcPts val="0"/>
              </a:spcAft>
              <a:buFontTx/>
              <a:buNone/>
            </a:pPr>
            <a:r>
              <a:rPr lang="en-US" sz="1800" b="1" kern="0" dirty="0">
                <a:solidFill>
                  <a:srgbClr val="002060"/>
                </a:solidFill>
              </a:rPr>
              <a:t>So, let’s get started with the </a:t>
            </a:r>
            <a:r>
              <a:rPr lang="en-US" sz="1800" b="1" kern="0" dirty="0" err="1">
                <a:solidFill>
                  <a:srgbClr val="002060"/>
                </a:solidFill>
              </a:rPr>
              <a:t>DLT</a:t>
            </a:r>
            <a:r>
              <a:rPr lang="en-US" sz="1800" b="1" kern="0" dirty="0">
                <a:solidFill>
                  <a:srgbClr val="002060"/>
                </a:solidFill>
              </a:rPr>
              <a:t> Essentials, </a:t>
            </a:r>
          </a:p>
          <a:p>
            <a:pPr marL="0" indent="0" algn="ctr">
              <a:spcBef>
                <a:spcPts val="0"/>
              </a:spcBef>
              <a:spcAft>
                <a:spcPts val="0"/>
              </a:spcAft>
              <a:buFontTx/>
              <a:buNone/>
            </a:pPr>
            <a:r>
              <a:rPr lang="en-US" sz="1800" b="1" kern="0" dirty="0">
                <a:solidFill>
                  <a:srgbClr val="002060"/>
                </a:solidFill>
              </a:rPr>
              <a:t>The Most Important Things to Know About Donation &amp; Registration </a:t>
            </a:r>
          </a:p>
          <a:p>
            <a:pPr marL="0" indent="0" algn="ctr">
              <a:spcBef>
                <a:spcPts val="0"/>
              </a:spcBef>
              <a:spcAft>
                <a:spcPts val="0"/>
              </a:spcAft>
              <a:buFontTx/>
              <a:buNone/>
            </a:pPr>
            <a:endParaRPr lang="en-US" sz="1800" b="1" kern="0" dirty="0">
              <a:solidFill>
                <a:srgbClr val="002060"/>
              </a:solidFill>
            </a:endParaRPr>
          </a:p>
        </p:txBody>
      </p:sp>
    </p:spTree>
    <p:extLst>
      <p:ext uri="{BB962C8B-B14F-4D97-AF65-F5344CB8AC3E}">
        <p14:creationId xmlns:p14="http://schemas.microsoft.com/office/powerpoint/2010/main" val="1857221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3482" y="1752600"/>
            <a:ext cx="5562600" cy="3048000"/>
          </a:xfrm>
        </p:spPr>
        <p:txBody>
          <a:bodyPr/>
          <a:lstStyle/>
          <a:p>
            <a:pPr marL="0" indent="0">
              <a:spcBef>
                <a:spcPts val="0"/>
              </a:spcBef>
              <a:spcAft>
                <a:spcPts val="1200"/>
              </a:spcAft>
              <a:buNone/>
              <a:defRPr/>
            </a:pPr>
            <a:r>
              <a:rPr lang="en-US" sz="2400" b="1" dirty="0">
                <a:solidFill>
                  <a:srgbClr val="002060"/>
                </a:solidFill>
                <a:latin typeface="Calibri" panose="020F0502020204030204" pitchFamily="34" charset="0"/>
              </a:rPr>
              <a:t>2)  They don’t want mine, do they?</a:t>
            </a:r>
          </a:p>
          <a:p>
            <a:pPr marL="400050" indent="0">
              <a:spcBef>
                <a:spcPts val="600"/>
              </a:spcBef>
              <a:spcAft>
                <a:spcPts val="1200"/>
              </a:spcAft>
              <a:buNone/>
            </a:pPr>
            <a:r>
              <a:rPr lang="en-US" sz="2000" b="0" dirty="0">
                <a:solidFill>
                  <a:srgbClr val="002060"/>
                </a:solidFill>
                <a:latin typeface="Calibri" panose="020F0502020204030204" pitchFamily="34" charset="0"/>
              </a:rPr>
              <a:t>ANYONE can register, regardless of age, gender, ethnic background or current health status.</a:t>
            </a:r>
          </a:p>
          <a:p>
            <a:pPr marL="400050" indent="0">
              <a:spcAft>
                <a:spcPts val="1200"/>
              </a:spcAft>
              <a:buNone/>
            </a:pPr>
            <a:r>
              <a:rPr lang="en-US" sz="2000" b="1" dirty="0">
                <a:solidFill>
                  <a:srgbClr val="002060"/>
                </a:solidFill>
                <a:latin typeface="Calibri" panose="020F0502020204030204" pitchFamily="34" charset="0"/>
              </a:rPr>
              <a:t>Don’t exclude yourself!</a:t>
            </a:r>
          </a:p>
          <a:p>
            <a:pPr marL="400050" indent="0">
              <a:buNone/>
            </a:pPr>
            <a:r>
              <a:rPr lang="en-US" sz="2000" dirty="0">
                <a:solidFill>
                  <a:srgbClr val="002060"/>
                </a:solidFill>
                <a:latin typeface="Calibri" panose="020F0502020204030204" pitchFamily="34" charset="0"/>
              </a:rPr>
              <a:t>If donation is important to you, register and let the medical pros decide what can be donated, if and when the time comes.</a:t>
            </a:r>
          </a:p>
          <a:p>
            <a:pPr marL="400050" indent="-400050">
              <a:spcBef>
                <a:spcPts val="0"/>
              </a:spcBef>
              <a:spcAft>
                <a:spcPts val="1200"/>
              </a:spcAft>
              <a:buNone/>
              <a:defRPr/>
            </a:pPr>
            <a:endParaRPr lang="en-US" sz="2000" b="0" dirty="0">
              <a:solidFill>
                <a:srgbClr val="002060"/>
              </a:solidFill>
              <a:latin typeface="Calibri" panose="020F0502020204030204" pitchFamily="34" charset="0"/>
            </a:endParaRPr>
          </a:p>
          <a:p>
            <a:pPr marL="400050" indent="0">
              <a:buNone/>
              <a:defRPr/>
            </a:pPr>
            <a:endParaRPr lang="en-US" sz="2000" b="0" dirty="0">
              <a:solidFill>
                <a:srgbClr val="002060"/>
              </a:solidFill>
              <a:latin typeface="Calibri" panose="020F0502020204030204" pitchFamily="34" charset="0"/>
            </a:endParaRPr>
          </a:p>
        </p:txBody>
      </p:sp>
      <p:sp>
        <p:nvSpPr>
          <p:cNvPr id="7" name="Content Placeholder 2"/>
          <p:cNvSpPr txBox="1">
            <a:spLocks/>
          </p:cNvSpPr>
          <p:nvPr/>
        </p:nvSpPr>
        <p:spPr bwMode="auto">
          <a:xfrm>
            <a:off x="1333500" y="4817165"/>
            <a:ext cx="6477000" cy="1800225"/>
          </a:xfrm>
          <a:prstGeom prst="roundRect">
            <a:avLst/>
          </a:prstGeom>
          <a:ln/>
          <a:ex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Char char="•"/>
              <a:defRPr sz="24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b="0">
                <a:solidFill>
                  <a:schemeClr val="tx1"/>
                </a:solidFill>
                <a:latin typeface="+mn-lt"/>
              </a:defRPr>
            </a:lvl2pPr>
            <a:lvl3pPr marL="1143000" indent="-228600" algn="l" rtl="0" eaLnBrk="0" fontAlgn="base" hangingPunct="0">
              <a:spcBef>
                <a:spcPct val="20000"/>
              </a:spcBef>
              <a:spcAft>
                <a:spcPct val="0"/>
              </a:spcAft>
              <a:buChar char="•"/>
              <a:defRPr sz="1800" b="0">
                <a:solidFill>
                  <a:schemeClr val="tx1"/>
                </a:solidFill>
                <a:latin typeface="+mn-lt"/>
              </a:defRPr>
            </a:lvl3pPr>
            <a:lvl4pPr marL="1600200" indent="-228600" algn="l" rtl="0" eaLnBrk="0" fontAlgn="base" hangingPunct="0">
              <a:spcBef>
                <a:spcPct val="20000"/>
              </a:spcBef>
              <a:spcAft>
                <a:spcPct val="0"/>
              </a:spcAft>
              <a:buChar char="–"/>
              <a:defRPr sz="1600" b="0">
                <a:solidFill>
                  <a:schemeClr val="tx1"/>
                </a:solidFill>
                <a:latin typeface="+mn-lt"/>
              </a:defRPr>
            </a:lvl4pPr>
            <a:lvl5pPr marL="2057400" indent="-228600" algn="l" rtl="0" eaLnBrk="0" fontAlgn="base" hangingPunct="0">
              <a:spcBef>
                <a:spcPct val="20000"/>
              </a:spcBef>
              <a:spcAft>
                <a:spcPct val="0"/>
              </a:spcAft>
              <a:buChar char="»"/>
              <a:defRPr sz="1600" b="0">
                <a:solidFill>
                  <a:schemeClr val="tx1"/>
                </a:solidFill>
                <a:latin typeface="+mn-lt"/>
              </a:defRPr>
            </a:lvl5pPr>
            <a:lvl6pPr marL="2514600" indent="-228600" algn="l" rtl="0" fontAlgn="base">
              <a:spcBef>
                <a:spcPct val="20000"/>
              </a:spcBef>
              <a:spcAft>
                <a:spcPct val="0"/>
              </a:spcAft>
              <a:buChar char="»"/>
              <a:defRPr sz="2000" b="1">
                <a:solidFill>
                  <a:schemeClr val="tx1"/>
                </a:solidFill>
                <a:latin typeface="+mn-lt"/>
              </a:defRPr>
            </a:lvl6pPr>
            <a:lvl7pPr marL="2971800" indent="-228600" algn="l" rtl="0" fontAlgn="base">
              <a:spcBef>
                <a:spcPct val="20000"/>
              </a:spcBef>
              <a:spcAft>
                <a:spcPct val="0"/>
              </a:spcAft>
              <a:buChar char="»"/>
              <a:defRPr sz="2000" b="1">
                <a:solidFill>
                  <a:schemeClr val="tx1"/>
                </a:solidFill>
                <a:latin typeface="+mn-lt"/>
              </a:defRPr>
            </a:lvl7pPr>
            <a:lvl8pPr marL="3429000" indent="-228600" algn="l" rtl="0" fontAlgn="base">
              <a:spcBef>
                <a:spcPct val="20000"/>
              </a:spcBef>
              <a:spcAft>
                <a:spcPct val="0"/>
              </a:spcAft>
              <a:buChar char="»"/>
              <a:defRPr sz="2000" b="1">
                <a:solidFill>
                  <a:schemeClr val="tx1"/>
                </a:solidFill>
                <a:latin typeface="+mn-lt"/>
              </a:defRPr>
            </a:lvl8pPr>
            <a:lvl9pPr marL="3886200" indent="-228600" algn="l" rtl="0" fontAlgn="base">
              <a:spcBef>
                <a:spcPct val="20000"/>
              </a:spcBef>
              <a:spcAft>
                <a:spcPct val="0"/>
              </a:spcAft>
              <a:buChar char="»"/>
              <a:defRPr sz="2000" b="1">
                <a:solidFill>
                  <a:schemeClr val="tx1"/>
                </a:solidFill>
                <a:latin typeface="+mn-lt"/>
              </a:defRPr>
            </a:lvl9pPr>
          </a:lstStyle>
          <a:p>
            <a:pPr marL="0" indent="0" algn="ctr" eaLnBrk="1" fontAlgn="auto" hangingPunct="1">
              <a:spcBef>
                <a:spcPts val="0"/>
              </a:spcBef>
              <a:spcAft>
                <a:spcPts val="1200"/>
              </a:spcAft>
              <a:buClr>
                <a:schemeClr val="accent3"/>
              </a:buClr>
              <a:buFontTx/>
              <a:buNone/>
              <a:defRPr/>
            </a:pPr>
            <a:r>
              <a:rPr lang="en-US" b="1" kern="0" dirty="0">
                <a:solidFill>
                  <a:schemeClr val="bg1"/>
                </a:solidFill>
                <a:latin typeface="Calibri" panose="020F0502020204030204" pitchFamily="34" charset="0"/>
              </a:rPr>
              <a:t>What about kids &amp; teens?</a:t>
            </a:r>
          </a:p>
          <a:p>
            <a:pPr marL="0" indent="0" algn="ctr" eaLnBrk="1" fontAlgn="auto" hangingPunct="1">
              <a:spcBef>
                <a:spcPts val="0"/>
              </a:spcBef>
              <a:spcAft>
                <a:spcPts val="0"/>
              </a:spcAft>
              <a:buClr>
                <a:schemeClr val="accent3"/>
              </a:buClr>
              <a:buFontTx/>
              <a:buNone/>
              <a:defRPr/>
            </a:pPr>
            <a:r>
              <a:rPr lang="en-US" sz="1600" b="1" kern="0" dirty="0">
                <a:solidFill>
                  <a:schemeClr val="bg1"/>
                </a:solidFill>
                <a:latin typeface="Calibri" panose="020F0502020204030204" pitchFamily="34" charset="0"/>
              </a:rPr>
              <a:t>Minors can join the </a:t>
            </a:r>
            <a:r>
              <a:rPr lang="en-US" sz="1600" b="1" kern="0" dirty="0" err="1">
                <a:solidFill>
                  <a:schemeClr val="bg1"/>
                </a:solidFill>
                <a:latin typeface="Calibri" panose="020F0502020204030204" pitchFamily="34" charset="0"/>
              </a:rPr>
              <a:t>DLT</a:t>
            </a:r>
            <a:r>
              <a:rPr lang="en-US" sz="1600" b="1" kern="0" dirty="0">
                <a:solidFill>
                  <a:schemeClr val="bg1"/>
                </a:solidFill>
                <a:latin typeface="Calibri" panose="020F0502020204030204" pitchFamily="34" charset="0"/>
              </a:rPr>
              <a:t> registry, even without parental consent. </a:t>
            </a:r>
          </a:p>
          <a:p>
            <a:pPr marL="0" indent="0" algn="ctr" eaLnBrk="1" fontAlgn="auto" hangingPunct="1">
              <a:lnSpc>
                <a:spcPct val="120000"/>
              </a:lnSpc>
              <a:spcBef>
                <a:spcPts val="0"/>
              </a:spcBef>
              <a:spcAft>
                <a:spcPts val="0"/>
              </a:spcAft>
              <a:buClr>
                <a:schemeClr val="accent3"/>
              </a:buClr>
              <a:buFontTx/>
              <a:buNone/>
              <a:defRPr/>
            </a:pPr>
            <a:endParaRPr lang="en-US" sz="1600" b="1" kern="0" dirty="0">
              <a:solidFill>
                <a:schemeClr val="bg1"/>
              </a:solidFill>
              <a:latin typeface="Calibri" panose="020F0502020204030204" pitchFamily="34" charset="0"/>
            </a:endParaRPr>
          </a:p>
          <a:p>
            <a:pPr marL="0" indent="0" algn="ctr" eaLnBrk="1" fontAlgn="auto" hangingPunct="1">
              <a:spcBef>
                <a:spcPts val="0"/>
              </a:spcBef>
              <a:spcAft>
                <a:spcPts val="0"/>
              </a:spcAft>
              <a:buClr>
                <a:schemeClr val="accent3"/>
              </a:buClr>
              <a:buFontTx/>
              <a:buNone/>
              <a:defRPr/>
            </a:pPr>
            <a:r>
              <a:rPr lang="en-US" sz="1600" kern="0" dirty="0">
                <a:solidFill>
                  <a:schemeClr val="bg1"/>
                </a:solidFill>
                <a:latin typeface="Calibri" panose="020F0502020204030204" pitchFamily="34" charset="0"/>
              </a:rPr>
              <a:t>However, in any donor case involving a minor, </a:t>
            </a:r>
          </a:p>
          <a:p>
            <a:pPr marL="0" indent="0" algn="ctr" eaLnBrk="1" fontAlgn="auto" hangingPunct="1">
              <a:spcBef>
                <a:spcPts val="0"/>
              </a:spcBef>
              <a:spcAft>
                <a:spcPts val="0"/>
              </a:spcAft>
              <a:buClr>
                <a:schemeClr val="accent3"/>
              </a:buClr>
              <a:buFontTx/>
              <a:buNone/>
              <a:defRPr/>
            </a:pPr>
            <a:r>
              <a:rPr lang="en-US" sz="1600" kern="0" dirty="0">
                <a:solidFill>
                  <a:schemeClr val="bg1"/>
                </a:solidFill>
                <a:latin typeface="Calibri" panose="020F0502020204030204" pitchFamily="34" charset="0"/>
              </a:rPr>
              <a:t>parental consent is required </a:t>
            </a:r>
            <a:r>
              <a:rPr lang="en-US" sz="1600" i="1" u="sng" kern="0" dirty="0">
                <a:solidFill>
                  <a:schemeClr val="bg1"/>
                </a:solidFill>
                <a:latin typeface="Calibri" panose="020F0502020204030204" pitchFamily="34" charset="0"/>
              </a:rPr>
              <a:t>at the time of donation</a:t>
            </a:r>
            <a:r>
              <a:rPr lang="en-US" sz="1600" b="1" i="1" kern="0" dirty="0">
                <a:solidFill>
                  <a:schemeClr val="bg1"/>
                </a:solidFill>
                <a:latin typeface="Calibri" panose="020F0502020204030204" pitchFamily="34" charset="0"/>
              </a:rPr>
              <a:t>.</a:t>
            </a:r>
            <a:endParaRPr lang="en-US" sz="700" b="1" i="1" kern="0" dirty="0">
              <a:solidFill>
                <a:schemeClr val="bg1"/>
              </a:solidFill>
              <a:latin typeface="Calibri" panose="020F0502020204030204" pitchFamily="34" charset="0"/>
            </a:endParaRPr>
          </a:p>
        </p:txBody>
      </p:sp>
      <p:pic>
        <p:nvPicPr>
          <p:cNvPr id="5123" name="Picture 3" descr="\\Rivendell\Groups\DLT\Graphics\FB OneOffs\Older Americans Month.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0" y="1676400"/>
            <a:ext cx="2667000" cy="266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14492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676400"/>
            <a:ext cx="7848600" cy="1981200"/>
          </a:xfrm>
        </p:spPr>
        <p:txBody>
          <a:bodyPr>
            <a:noAutofit/>
          </a:bodyPr>
          <a:lstStyle/>
          <a:p>
            <a:pPr marL="400050" indent="-400050">
              <a:spcBef>
                <a:spcPts val="0"/>
              </a:spcBef>
              <a:spcAft>
                <a:spcPts val="1200"/>
              </a:spcAft>
              <a:buFontTx/>
              <a:buNone/>
              <a:defRPr/>
            </a:pPr>
            <a:r>
              <a:rPr lang="en-US" sz="2000" b="1" dirty="0">
                <a:solidFill>
                  <a:srgbClr val="002060"/>
                </a:solidFill>
                <a:latin typeface="Calibri" panose="020F0502020204030204" pitchFamily="34" charset="0"/>
              </a:rPr>
              <a:t>1) Will doctors still try to save me if they know I’m a donor?</a:t>
            </a:r>
          </a:p>
          <a:p>
            <a:pPr marL="400050" indent="0">
              <a:spcBef>
                <a:spcPts val="0"/>
              </a:spcBef>
              <a:spcAft>
                <a:spcPts val="600"/>
              </a:spcAft>
              <a:buFontTx/>
              <a:buNone/>
            </a:pPr>
            <a:r>
              <a:rPr lang="en-US" sz="2000" b="1" dirty="0">
                <a:solidFill>
                  <a:srgbClr val="002060"/>
                </a:solidFill>
                <a:latin typeface="Calibri" panose="020F0502020204030204" pitchFamily="34" charset="0"/>
              </a:rPr>
              <a:t>YES!  </a:t>
            </a:r>
            <a:r>
              <a:rPr lang="en-US" sz="2000" b="0" dirty="0">
                <a:solidFill>
                  <a:srgbClr val="002060"/>
                </a:solidFill>
                <a:latin typeface="Calibri" panose="020F0502020204030204" pitchFamily="34" charset="0"/>
              </a:rPr>
              <a:t>If you are sick or injured and admitted to the hospital, the </a:t>
            </a:r>
            <a:r>
              <a:rPr lang="en-US" sz="2000" b="1" dirty="0">
                <a:solidFill>
                  <a:srgbClr val="002060"/>
                </a:solidFill>
                <a:latin typeface="Calibri" panose="020F0502020204030204" pitchFamily="34" charset="0"/>
              </a:rPr>
              <a:t>only</a:t>
            </a:r>
            <a:r>
              <a:rPr lang="en-US" sz="2000" b="0" dirty="0">
                <a:solidFill>
                  <a:srgbClr val="002060"/>
                </a:solidFill>
                <a:latin typeface="Calibri" panose="020F0502020204030204" pitchFamily="34" charset="0"/>
              </a:rPr>
              <a:t> priority is to save your life.  </a:t>
            </a:r>
          </a:p>
          <a:p>
            <a:pPr marL="400050" indent="0">
              <a:spcBef>
                <a:spcPts val="0"/>
              </a:spcBef>
              <a:spcAft>
                <a:spcPts val="600"/>
              </a:spcAft>
              <a:buFontTx/>
              <a:buNone/>
            </a:pPr>
            <a:r>
              <a:rPr lang="en-US" sz="2000" b="0" dirty="0">
                <a:solidFill>
                  <a:srgbClr val="002060"/>
                </a:solidFill>
                <a:latin typeface="Calibri" panose="020F0502020204030204" pitchFamily="34" charset="0"/>
              </a:rPr>
              <a:t>In fact, doctors cannot even access the donor registry to find out if a patient is a donor. </a:t>
            </a:r>
          </a:p>
        </p:txBody>
      </p:sp>
      <p:pic>
        <p:nvPicPr>
          <p:cNvPr id="1026" name="Picture 2" descr="\\Rivendell\Groups\DLT\Graphics\FB OneOffs\EmersonDL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52583" y="3637722"/>
            <a:ext cx="3386956" cy="283927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Content Placeholder 2"/>
          <p:cNvSpPr txBox="1">
            <a:spLocks/>
          </p:cNvSpPr>
          <p:nvPr/>
        </p:nvSpPr>
        <p:spPr bwMode="auto">
          <a:xfrm>
            <a:off x="381000" y="3694043"/>
            <a:ext cx="3962400" cy="1716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Autofit/>
          </a:bodyPr>
          <a:lstStyle>
            <a:lvl1pPr marL="0" indent="0" algn="l" rtl="0" eaLnBrk="1" fontAlgn="base" hangingPunct="1">
              <a:spcBef>
                <a:spcPct val="20000"/>
              </a:spcBef>
              <a:spcAft>
                <a:spcPct val="0"/>
              </a:spcAft>
              <a:buNone/>
              <a:defRPr sz="2000" b="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b="0">
                <a:solidFill>
                  <a:schemeClr val="tx1"/>
                </a:solidFill>
                <a:latin typeface="+mn-lt"/>
              </a:defRPr>
            </a:lvl2pPr>
            <a:lvl3pPr marL="1143000" indent="-228600" algn="l" rtl="0" eaLnBrk="1" fontAlgn="base" hangingPunct="1">
              <a:spcBef>
                <a:spcPct val="20000"/>
              </a:spcBef>
              <a:spcAft>
                <a:spcPct val="0"/>
              </a:spcAft>
              <a:buChar char="•"/>
              <a:defRPr sz="1800" b="0">
                <a:solidFill>
                  <a:schemeClr val="tx1"/>
                </a:solidFill>
                <a:latin typeface="+mn-lt"/>
              </a:defRPr>
            </a:lvl3pPr>
            <a:lvl4pPr marL="1600200" indent="-228600" algn="l" rtl="0" eaLnBrk="1" fontAlgn="base" hangingPunct="1">
              <a:spcBef>
                <a:spcPct val="20000"/>
              </a:spcBef>
              <a:spcAft>
                <a:spcPct val="0"/>
              </a:spcAft>
              <a:buChar char="–"/>
              <a:defRPr sz="1600" b="0">
                <a:solidFill>
                  <a:schemeClr val="tx1"/>
                </a:solidFill>
                <a:latin typeface="+mn-lt"/>
              </a:defRPr>
            </a:lvl4pPr>
            <a:lvl5pPr marL="2057400" indent="-228600" algn="l" rtl="0" eaLnBrk="1" fontAlgn="base" hangingPunct="1">
              <a:spcBef>
                <a:spcPct val="20000"/>
              </a:spcBef>
              <a:spcAft>
                <a:spcPct val="0"/>
              </a:spcAft>
              <a:buChar char="»"/>
              <a:defRPr sz="1600" b="0">
                <a:solidFill>
                  <a:schemeClr val="tx1"/>
                </a:solidFill>
                <a:latin typeface="+mn-lt"/>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a:lstStyle>
          <a:p>
            <a:pPr marL="400050">
              <a:spcBef>
                <a:spcPts val="0"/>
              </a:spcBef>
              <a:spcAft>
                <a:spcPts val="600"/>
              </a:spcAft>
            </a:pPr>
            <a:r>
              <a:rPr lang="en-US" kern="0" dirty="0">
                <a:solidFill>
                  <a:srgbClr val="002060"/>
                </a:solidFill>
                <a:latin typeface="Calibri" panose="020F0502020204030204" pitchFamily="34" charset="0"/>
              </a:rPr>
              <a:t>Donation is only considered after all efforts to save your life have failed and death has been declared.  </a:t>
            </a:r>
          </a:p>
        </p:txBody>
      </p:sp>
    </p:spTree>
    <p:extLst>
      <p:ext uri="{BB962C8B-B14F-4D97-AF65-F5344CB8AC3E}">
        <p14:creationId xmlns:p14="http://schemas.microsoft.com/office/powerpoint/2010/main" val="21394064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3611" y="1143000"/>
            <a:ext cx="7848600" cy="1143000"/>
          </a:xfrm>
        </p:spPr>
        <p:txBody>
          <a:bodyPr/>
          <a:lstStyle/>
          <a:p>
            <a:r>
              <a:rPr lang="en-US" dirty="0">
                <a:solidFill>
                  <a:srgbClr val="002060"/>
                </a:solidFill>
                <a:latin typeface="Calibri" panose="020F0502020204030204" pitchFamily="34" charset="0"/>
              </a:rPr>
              <a:t>We’re Here For You!</a:t>
            </a:r>
          </a:p>
        </p:txBody>
      </p:sp>
      <p:sp>
        <p:nvSpPr>
          <p:cNvPr id="3" name="Content Placeholder 2"/>
          <p:cNvSpPr>
            <a:spLocks noGrp="1"/>
          </p:cNvSpPr>
          <p:nvPr>
            <p:ph idx="1"/>
          </p:nvPr>
        </p:nvSpPr>
        <p:spPr>
          <a:xfrm>
            <a:off x="609600" y="2133600"/>
            <a:ext cx="7924799" cy="4095750"/>
          </a:xfrm>
        </p:spPr>
        <p:txBody>
          <a:bodyPr>
            <a:normAutofit/>
          </a:bodyPr>
          <a:lstStyle/>
          <a:p>
            <a:pPr marL="57150" indent="0" eaLnBrk="1" hangingPunct="1">
              <a:spcBef>
                <a:spcPts val="0"/>
              </a:spcBef>
              <a:buNone/>
            </a:pPr>
            <a:r>
              <a:rPr lang="en-US" sz="1800" dirty="0">
                <a:solidFill>
                  <a:srgbClr val="002060"/>
                </a:solidFill>
                <a:latin typeface="Calibri" panose="020F0502020204030204" pitchFamily="34" charset="0"/>
              </a:rPr>
              <a:t>You don’t have to be an expert about donation to promote registration.  For those questions you can’t answer, or don’t feel comfortable addressing, encourage people to visit our website to learn more.  </a:t>
            </a:r>
          </a:p>
          <a:p>
            <a:pPr marL="57150" indent="0" eaLnBrk="1" hangingPunct="1">
              <a:spcBef>
                <a:spcPts val="0"/>
              </a:spcBef>
              <a:buNone/>
            </a:pPr>
            <a:endParaRPr lang="en-US" sz="2000" dirty="0">
              <a:solidFill>
                <a:srgbClr val="002060"/>
              </a:solidFill>
              <a:latin typeface="Calibri" panose="020F0502020204030204" pitchFamily="34" charset="0"/>
            </a:endParaRPr>
          </a:p>
          <a:p>
            <a:pPr marL="57150" indent="0" eaLnBrk="1" hangingPunct="1">
              <a:spcBef>
                <a:spcPts val="0"/>
              </a:spcBef>
              <a:buNone/>
            </a:pPr>
            <a:r>
              <a:rPr lang="en-US" sz="1800" dirty="0">
                <a:solidFill>
                  <a:srgbClr val="002060"/>
                </a:solidFill>
                <a:latin typeface="Calibri" panose="020F0502020204030204" pitchFamily="34" charset="0"/>
              </a:rPr>
              <a:t>The Donate Life Texas website offers all sorts of interactive features:</a:t>
            </a:r>
          </a:p>
          <a:p>
            <a:pPr marL="800100" lvl="1">
              <a:spcBef>
                <a:spcPts val="0"/>
              </a:spcBef>
            </a:pPr>
            <a:endParaRPr lang="en-US" sz="1100" b="1" dirty="0">
              <a:solidFill>
                <a:srgbClr val="002060"/>
              </a:solidFill>
              <a:latin typeface="Calibri" panose="020F0502020204030204" pitchFamily="34" charset="0"/>
            </a:endParaRPr>
          </a:p>
          <a:p>
            <a:pPr marL="800100" lvl="1">
              <a:spcBef>
                <a:spcPts val="0"/>
              </a:spcBef>
            </a:pPr>
            <a:r>
              <a:rPr lang="en-US" sz="1600" b="1" dirty="0">
                <a:solidFill>
                  <a:srgbClr val="002060"/>
                </a:solidFill>
                <a:latin typeface="Calibri" panose="020F0502020204030204" pitchFamily="34" charset="0"/>
              </a:rPr>
              <a:t>Update, Change or Remove </a:t>
            </a:r>
            <a:r>
              <a:rPr lang="en-US" sz="1600" b="0" dirty="0">
                <a:solidFill>
                  <a:srgbClr val="002060"/>
                </a:solidFill>
                <a:latin typeface="Calibri" panose="020F0502020204030204" pitchFamily="34" charset="0"/>
              </a:rPr>
              <a:t>your registration </a:t>
            </a:r>
          </a:p>
          <a:p>
            <a:pPr marL="800100" lvl="1">
              <a:spcBef>
                <a:spcPts val="0"/>
              </a:spcBef>
            </a:pPr>
            <a:r>
              <a:rPr lang="en-US" sz="1600" b="1" dirty="0">
                <a:solidFill>
                  <a:srgbClr val="002060"/>
                </a:solidFill>
                <a:latin typeface="Calibri" panose="020F0502020204030204" pitchFamily="34" charset="0"/>
              </a:rPr>
              <a:t>Ask a Question </a:t>
            </a:r>
            <a:r>
              <a:rPr lang="en-US" sz="1600" dirty="0">
                <a:solidFill>
                  <a:srgbClr val="002060"/>
                </a:solidFill>
                <a:latin typeface="Calibri" panose="020F0502020204030204" pitchFamily="34" charset="0"/>
              </a:rPr>
              <a:t>about donation</a:t>
            </a:r>
          </a:p>
          <a:p>
            <a:pPr marL="800100" lvl="1">
              <a:spcBef>
                <a:spcPts val="0"/>
              </a:spcBef>
            </a:pPr>
            <a:r>
              <a:rPr lang="en-US" sz="1600" b="1" dirty="0">
                <a:solidFill>
                  <a:srgbClr val="002060"/>
                </a:solidFill>
                <a:latin typeface="Calibri" panose="020F0502020204030204" pitchFamily="34" charset="0"/>
              </a:rPr>
              <a:t>Contact</a:t>
            </a:r>
            <a:r>
              <a:rPr lang="en-US" sz="1600" b="0" dirty="0">
                <a:solidFill>
                  <a:srgbClr val="002060"/>
                </a:solidFill>
                <a:latin typeface="Calibri" panose="020F0502020204030204" pitchFamily="34" charset="0"/>
              </a:rPr>
              <a:t> </a:t>
            </a:r>
            <a:r>
              <a:rPr lang="en-US" sz="1600" b="0" dirty="0" err="1">
                <a:solidFill>
                  <a:srgbClr val="002060"/>
                </a:solidFill>
                <a:latin typeface="Calibri" panose="020F0502020204030204" pitchFamily="34" charset="0"/>
              </a:rPr>
              <a:t>DLT</a:t>
            </a:r>
            <a:r>
              <a:rPr lang="en-US" sz="1600" b="0" dirty="0">
                <a:solidFill>
                  <a:srgbClr val="002060"/>
                </a:solidFill>
                <a:latin typeface="Calibri" panose="020F0502020204030204" pitchFamily="34" charset="0"/>
              </a:rPr>
              <a:t> </a:t>
            </a:r>
          </a:p>
          <a:p>
            <a:pPr marL="800100" lvl="1">
              <a:spcBef>
                <a:spcPts val="0"/>
              </a:spcBef>
            </a:pPr>
            <a:r>
              <a:rPr lang="en-US" sz="1600" b="1" dirty="0">
                <a:solidFill>
                  <a:srgbClr val="002060"/>
                </a:solidFill>
                <a:latin typeface="Calibri" panose="020F0502020204030204" pitchFamily="34" charset="0"/>
              </a:rPr>
              <a:t>Share </a:t>
            </a:r>
            <a:r>
              <a:rPr lang="en-US" sz="1600" dirty="0">
                <a:solidFill>
                  <a:srgbClr val="002060"/>
                </a:solidFill>
                <a:latin typeface="Calibri" panose="020F0502020204030204" pitchFamily="34" charset="0"/>
              </a:rPr>
              <a:t>your Donate Life Story</a:t>
            </a:r>
          </a:p>
          <a:p>
            <a:pPr marL="800100" lvl="1">
              <a:spcBef>
                <a:spcPts val="0"/>
              </a:spcBef>
            </a:pPr>
            <a:r>
              <a:rPr lang="en-US" sz="1600" b="1" dirty="0">
                <a:solidFill>
                  <a:srgbClr val="002060"/>
                </a:solidFill>
                <a:latin typeface="Calibri" panose="020F0502020204030204" pitchFamily="34" charset="0"/>
              </a:rPr>
              <a:t>Connect </a:t>
            </a:r>
            <a:r>
              <a:rPr lang="en-US" sz="1600" b="0" dirty="0">
                <a:solidFill>
                  <a:srgbClr val="002060"/>
                </a:solidFill>
                <a:latin typeface="Calibri" panose="020F0502020204030204" pitchFamily="34" charset="0"/>
              </a:rPr>
              <a:t>with </a:t>
            </a:r>
            <a:r>
              <a:rPr lang="en-US" sz="1600" dirty="0">
                <a:solidFill>
                  <a:srgbClr val="002060"/>
                </a:solidFill>
                <a:latin typeface="Calibri" panose="020F0502020204030204" pitchFamily="34" charset="0"/>
              </a:rPr>
              <a:t>others by s</a:t>
            </a:r>
            <a:r>
              <a:rPr lang="en-US" sz="1600" b="0" dirty="0">
                <a:solidFill>
                  <a:srgbClr val="002060"/>
                </a:solidFill>
                <a:latin typeface="Calibri" panose="020F0502020204030204" pitchFamily="34" charset="0"/>
              </a:rPr>
              <a:t>end e-cards or posting to social media</a:t>
            </a:r>
          </a:p>
          <a:p>
            <a:pPr marL="800100" lvl="1">
              <a:spcBef>
                <a:spcPts val="0"/>
              </a:spcBef>
            </a:pPr>
            <a:r>
              <a:rPr lang="en-US" sz="1600" b="1" dirty="0">
                <a:solidFill>
                  <a:srgbClr val="002060"/>
                </a:solidFill>
                <a:latin typeface="Calibri" panose="020F0502020204030204" pitchFamily="34" charset="0"/>
              </a:rPr>
              <a:t>Learn more </a:t>
            </a:r>
            <a:r>
              <a:rPr lang="en-US" sz="1600" dirty="0">
                <a:solidFill>
                  <a:srgbClr val="002060"/>
                </a:solidFill>
                <a:latin typeface="Calibri" panose="020F0502020204030204" pitchFamily="34" charset="0"/>
              </a:rPr>
              <a:t>about donation</a:t>
            </a:r>
          </a:p>
          <a:p>
            <a:pPr marL="800100" lvl="1">
              <a:spcBef>
                <a:spcPts val="0"/>
              </a:spcBef>
            </a:pPr>
            <a:r>
              <a:rPr lang="en-US" sz="1600" b="1" dirty="0">
                <a:solidFill>
                  <a:srgbClr val="002060"/>
                </a:solidFill>
                <a:latin typeface="Calibri" panose="020F0502020204030204" pitchFamily="34" charset="0"/>
              </a:rPr>
              <a:t>Do more </a:t>
            </a:r>
            <a:r>
              <a:rPr lang="en-US" sz="1600" b="0" dirty="0">
                <a:solidFill>
                  <a:srgbClr val="002060"/>
                </a:solidFill>
                <a:latin typeface="Calibri" panose="020F0502020204030204" pitchFamily="34" charset="0"/>
              </a:rPr>
              <a:t>in the donation and transplantation community!</a:t>
            </a:r>
          </a:p>
          <a:p>
            <a:pPr marL="0" indent="0" eaLnBrk="1" fontAlgn="auto" hangingPunct="1">
              <a:spcAft>
                <a:spcPts val="0"/>
              </a:spcAft>
              <a:buClr>
                <a:schemeClr val="accent3"/>
              </a:buClr>
              <a:buNone/>
              <a:defRPr/>
            </a:pPr>
            <a:endParaRPr lang="en-US" sz="900" dirty="0">
              <a:solidFill>
                <a:srgbClr val="002060"/>
              </a:solidFill>
              <a:latin typeface="Calibri" panose="020F0502020204030204" pitchFamily="34" charset="0"/>
            </a:endParaRPr>
          </a:p>
        </p:txBody>
      </p:sp>
      <p:sp>
        <p:nvSpPr>
          <p:cNvPr id="7" name="TextBox 6"/>
          <p:cNvSpPr txBox="1"/>
          <p:nvPr/>
        </p:nvSpPr>
        <p:spPr>
          <a:xfrm>
            <a:off x="1981200" y="5715000"/>
            <a:ext cx="4718151" cy="707886"/>
          </a:xfrm>
          <a:prstGeom prst="rect">
            <a:avLst/>
          </a:prstGeom>
          <a:noFill/>
        </p:spPr>
        <p:txBody>
          <a:bodyPr wrap="none" rtlCol="0">
            <a:spAutoFit/>
          </a:bodyPr>
          <a:lstStyle/>
          <a:p>
            <a:r>
              <a:rPr lang="en-US" sz="2000" b="1" dirty="0">
                <a:solidFill>
                  <a:srgbClr val="002060"/>
                </a:solidFill>
                <a:latin typeface="Calibri" panose="020F0502020204030204" pitchFamily="34" charset="0"/>
              </a:rPr>
              <a:t>English version:  	</a:t>
            </a:r>
            <a:r>
              <a:rPr lang="en-US" sz="2000" dirty="0">
                <a:solidFill>
                  <a:srgbClr val="002060"/>
                </a:solidFill>
                <a:latin typeface="Calibri" panose="020F0502020204030204" pitchFamily="34" charset="0"/>
                <a:hlinkClick r:id="rId3"/>
              </a:rPr>
              <a:t>www.DonateLifeTexas.org</a:t>
            </a:r>
            <a:endParaRPr lang="en-US" sz="2000" dirty="0">
              <a:solidFill>
                <a:srgbClr val="002060"/>
              </a:solidFill>
              <a:latin typeface="Calibri" panose="020F0502020204030204" pitchFamily="34" charset="0"/>
            </a:endParaRPr>
          </a:p>
          <a:p>
            <a:r>
              <a:rPr lang="en-US" sz="2000" b="1" dirty="0">
                <a:solidFill>
                  <a:srgbClr val="002060"/>
                </a:solidFill>
                <a:latin typeface="Calibri" panose="020F0502020204030204" pitchFamily="34" charset="0"/>
              </a:rPr>
              <a:t>Spanish version: </a:t>
            </a:r>
            <a:r>
              <a:rPr lang="en-US" sz="2000" dirty="0">
                <a:solidFill>
                  <a:srgbClr val="002060"/>
                </a:solidFill>
                <a:latin typeface="Calibri" panose="020F0502020204030204" pitchFamily="34" charset="0"/>
              </a:rPr>
              <a:t>	</a:t>
            </a:r>
            <a:r>
              <a:rPr lang="en-US" sz="2000" dirty="0">
                <a:solidFill>
                  <a:srgbClr val="002060"/>
                </a:solidFill>
                <a:latin typeface="Calibri" panose="020F0502020204030204" pitchFamily="34" charset="0"/>
                <a:hlinkClick r:id="rId4"/>
              </a:rPr>
              <a:t>www.DoneVidaTexas.org</a:t>
            </a:r>
            <a:endParaRPr lang="en-US" sz="2000" dirty="0"/>
          </a:p>
        </p:txBody>
      </p:sp>
    </p:spTree>
    <p:extLst>
      <p:ext uri="{BB962C8B-B14F-4D97-AF65-F5344CB8AC3E}">
        <p14:creationId xmlns:p14="http://schemas.microsoft.com/office/powerpoint/2010/main" val="41739927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0" y="304800"/>
            <a:ext cx="3669956" cy="5029200"/>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t="42008" b="21747"/>
          <a:stretch/>
        </p:blipFill>
        <p:spPr>
          <a:xfrm rot="10800000">
            <a:off x="-152400" y="5715000"/>
            <a:ext cx="9525000" cy="114300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200" y="6112564"/>
            <a:ext cx="1034960" cy="669236"/>
          </a:xfrm>
          <a:prstGeom prst="rect">
            <a:avLst/>
          </a:prstGeom>
        </p:spPr>
      </p:pic>
    </p:spTree>
    <p:extLst>
      <p:ext uri="{BB962C8B-B14F-4D97-AF65-F5344CB8AC3E}">
        <p14:creationId xmlns:p14="http://schemas.microsoft.com/office/powerpoint/2010/main" val="1450365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589403" y="838200"/>
            <a:ext cx="8229600" cy="1143000"/>
          </a:xfrm>
        </p:spPr>
        <p:txBody>
          <a:bodyPr/>
          <a:lstStyle/>
          <a:p>
            <a:pPr algn="ctr">
              <a:spcAft>
                <a:spcPts val="1200"/>
              </a:spcAft>
            </a:pPr>
            <a:r>
              <a:rPr lang="en-US" sz="3200" dirty="0">
                <a:solidFill>
                  <a:srgbClr val="002060"/>
                </a:solidFill>
              </a:rPr>
              <a:t>Every day, patients in need of a transplant hope the organ they need to </a:t>
            </a:r>
            <a:br>
              <a:rPr lang="en-US" sz="3200" dirty="0">
                <a:solidFill>
                  <a:srgbClr val="002060"/>
                </a:solidFill>
              </a:rPr>
            </a:br>
            <a:r>
              <a:rPr lang="en-US" sz="3200" dirty="0">
                <a:solidFill>
                  <a:srgbClr val="002060"/>
                </a:solidFill>
              </a:rPr>
              <a:t>survive will come available in time.</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2590800"/>
            <a:ext cx="7802282" cy="3200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678387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066800"/>
          </a:xfrm>
        </p:spPr>
        <p:txBody>
          <a:bodyPr/>
          <a:lstStyle/>
          <a:p>
            <a:pPr algn="ctr"/>
            <a:r>
              <a:rPr lang="en-US" sz="3200" dirty="0">
                <a:solidFill>
                  <a:srgbClr val="002060"/>
                </a:solidFill>
              </a:rPr>
              <a:t>Every day, families look for hope while </a:t>
            </a:r>
            <a:br>
              <a:rPr lang="en-US" sz="3200" dirty="0">
                <a:solidFill>
                  <a:srgbClr val="002060"/>
                </a:solidFill>
              </a:rPr>
            </a:br>
            <a:r>
              <a:rPr lang="en-US" sz="3200" dirty="0">
                <a:solidFill>
                  <a:srgbClr val="002060"/>
                </a:solidFill>
              </a:rPr>
              <a:t>grieving the loss of a loved one.</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9619" y="2590800"/>
            <a:ext cx="7104762" cy="291428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409591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066800"/>
          </a:xfrm>
        </p:spPr>
        <p:txBody>
          <a:bodyPr/>
          <a:lstStyle/>
          <a:p>
            <a:pPr algn="ctr"/>
            <a:r>
              <a:rPr lang="en-US" dirty="0">
                <a:solidFill>
                  <a:srgbClr val="002060"/>
                </a:solidFill>
              </a:rPr>
              <a:t>Every day, organ, eye and tissue </a:t>
            </a:r>
            <a:br>
              <a:rPr lang="en-US" dirty="0">
                <a:solidFill>
                  <a:srgbClr val="002060"/>
                </a:solidFill>
              </a:rPr>
            </a:br>
            <a:r>
              <a:rPr lang="en-US" dirty="0">
                <a:solidFill>
                  <a:srgbClr val="002060"/>
                </a:solidFill>
              </a:rPr>
              <a:t>donors become the </a:t>
            </a:r>
            <a:br>
              <a:rPr lang="en-US" dirty="0">
                <a:solidFill>
                  <a:srgbClr val="002060"/>
                </a:solidFill>
              </a:rPr>
            </a:br>
            <a:r>
              <a:rPr lang="en-US" dirty="0">
                <a:solidFill>
                  <a:srgbClr val="002060"/>
                </a:solidFill>
              </a:rPr>
              <a:t>Heroes who Unite them For Life.</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2514600"/>
            <a:ext cx="7104762" cy="291428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11107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z="4400" dirty="0">
                <a:solidFill>
                  <a:srgbClr val="002060"/>
                </a:solidFill>
                <a:latin typeface="Calibri" panose="020F0502020204030204" pitchFamily="34" charset="0"/>
              </a:rPr>
              <a:t>What is Donate Life Texas?</a:t>
            </a:r>
          </a:p>
        </p:txBody>
      </p:sp>
      <p:sp>
        <p:nvSpPr>
          <p:cNvPr id="3" name="Content Placeholder 2"/>
          <p:cNvSpPr>
            <a:spLocks noGrp="1"/>
          </p:cNvSpPr>
          <p:nvPr>
            <p:ph idx="1"/>
          </p:nvPr>
        </p:nvSpPr>
        <p:spPr>
          <a:xfrm>
            <a:off x="460375" y="2950906"/>
            <a:ext cx="6760904" cy="1278970"/>
          </a:xfrm>
        </p:spPr>
        <p:txBody>
          <a:bodyPr/>
          <a:lstStyle/>
          <a:p>
            <a:pPr lvl="1">
              <a:defRPr/>
            </a:pPr>
            <a:r>
              <a:rPr lang="en-US" sz="1400" b="0" dirty="0">
                <a:solidFill>
                  <a:srgbClr val="002060"/>
                </a:solidFill>
                <a:latin typeface="Calibri" panose="020F0502020204030204" pitchFamily="34" charset="0"/>
              </a:rPr>
              <a:t>DLT is a database of Texas residents who voluntarily give legally binding consent to be organ, eye and tissue donors after death</a:t>
            </a:r>
          </a:p>
          <a:p>
            <a:pPr lvl="1">
              <a:defRPr/>
            </a:pPr>
            <a:r>
              <a:rPr lang="en-US" sz="1400" dirty="0">
                <a:solidFill>
                  <a:srgbClr val="002060"/>
                </a:solidFill>
                <a:latin typeface="Calibri" panose="020F0502020204030204" pitchFamily="34" charset="0"/>
              </a:rPr>
              <a:t>Created as part of Donate Life America registry network</a:t>
            </a:r>
          </a:p>
          <a:p>
            <a:pPr lvl="1">
              <a:defRPr/>
            </a:pPr>
            <a:r>
              <a:rPr lang="en-US" sz="1400" b="0" dirty="0">
                <a:solidFill>
                  <a:srgbClr val="002060"/>
                </a:solidFill>
                <a:latin typeface="Calibri" panose="020F0502020204030204" pitchFamily="34" charset="0"/>
              </a:rPr>
              <a:t>Facilitated locally by the staff and volunteers of the organ, eye and tissue procurement organizations across Texas, referred to as “</a:t>
            </a:r>
            <a:r>
              <a:rPr lang="en-US" sz="1400" b="0" dirty="0" err="1">
                <a:solidFill>
                  <a:srgbClr val="002060"/>
                </a:solidFill>
                <a:latin typeface="Calibri" panose="020F0502020204030204" pitchFamily="34" charset="0"/>
              </a:rPr>
              <a:t>DLT</a:t>
            </a:r>
            <a:r>
              <a:rPr lang="en-US" sz="1400" b="0" dirty="0">
                <a:solidFill>
                  <a:srgbClr val="002060"/>
                </a:solidFill>
                <a:latin typeface="Calibri" panose="020F0502020204030204" pitchFamily="34" charset="0"/>
              </a:rPr>
              <a:t> Organizations”</a:t>
            </a:r>
          </a:p>
        </p:txBody>
      </p:sp>
      <p:pic>
        <p:nvPicPr>
          <p:cNvPr id="2052" name="Picture 4" descr="http://www.donatelifemaryland.org/sebin/h/q/DonateLifeAmerica_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96179" y="3245020"/>
            <a:ext cx="1236869" cy="106680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9" descr="http://inyourhands.org/wp-content/uploads/2014/08/logored1.sv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11" descr="http://inyourhands.org/wp-content/uploads/2014/08/logored1.sv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13" descr="http://inyourhands.org/wp-content/uploads/2014/08/logored1.sv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15" descr="http://inyourhands.org/wp-content/uploads/2014/08/logored1.sv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9" descr="http://inyourhands.org/wp-content/uploads/2014/08/logored1.sv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6" name="Picture 49" descr="G:\DLT\Graphics\Logos\OPOs\TOSA_cmyk.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4020" y="4567111"/>
            <a:ext cx="1533818" cy="54890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50" descr="Y:\PR\Graphics\Logos\STA\Stacked - PREFERRED LOGO UNTIL JUNE 2015\STA Stacked.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46278" y="4571468"/>
            <a:ext cx="1107725" cy="56145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52" descr="http://lifegift.org/sites/default/files/LIF_logo_DLTex_Hope%20Lockup_RGB.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27493" b="35647"/>
          <a:stretch/>
        </p:blipFill>
        <p:spPr bwMode="auto">
          <a:xfrm>
            <a:off x="1157213" y="4518346"/>
            <a:ext cx="1412605" cy="558152"/>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671992" y="5288438"/>
            <a:ext cx="7442622" cy="534349"/>
            <a:chOff x="649093" y="5045974"/>
            <a:chExt cx="7442622" cy="534349"/>
          </a:xfrm>
        </p:grpSpPr>
        <p:pic>
          <p:nvPicPr>
            <p:cNvPr id="29" name="Picture 2" descr="G:\DLT\Graphics\Logos\Eye Banks\GPLEB\great-plains-lions-eye-bank_PNG.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10315" y="5062561"/>
              <a:ext cx="492790" cy="501174"/>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3" descr="G:\DLT\Graphics\Logos\Eye Banks\LEBT_Baylor\LEBT_BaylorPNG.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9093" y="5081346"/>
              <a:ext cx="722890" cy="46360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 descr="G:\DLT\Graphics\Logos\Eye Banks\LSLEB\LSLEB_PNG.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747344" y="5045974"/>
              <a:ext cx="572965" cy="534349"/>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5" descr="G:\DLT\Graphics\Logos\Eye Banks\SAEB\SAEB_logo PNG.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364546" y="5075087"/>
              <a:ext cx="727169" cy="47612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6" descr="G:\DLT\Graphics\Logos\Eye Banks\WTLEBA\WTLEBA logoPNG.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416222" y="5077133"/>
              <a:ext cx="749854" cy="47203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Group 8"/>
          <p:cNvGrpSpPr/>
          <p:nvPr/>
        </p:nvGrpSpPr>
        <p:grpSpPr>
          <a:xfrm>
            <a:off x="873702" y="5838892"/>
            <a:ext cx="7039202" cy="819822"/>
            <a:chOff x="819212" y="5602288"/>
            <a:chExt cx="7039202" cy="819822"/>
          </a:xfrm>
        </p:grpSpPr>
        <p:pic>
          <p:nvPicPr>
            <p:cNvPr id="25" name="Picture 33" descr="http://mms.businesswire.com/media/20131230005454/en/397094/5/RTI-DS_Logo_RGB_0413.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698041" y="5786068"/>
              <a:ext cx="1416810" cy="231287"/>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7" descr="G:\DLT\Graphics\Logos\Tissue\Gencure\Gencure_PNG.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9212" y="5697782"/>
              <a:ext cx="1316772" cy="407858"/>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8" descr="G:\DLT\Graphics\Logos\Tissue\UTSW\UTSW_TSC.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181600" y="6129358"/>
              <a:ext cx="1125364" cy="24321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 descr="cid:1547c9bbd57b17c5b4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07632" y="6079819"/>
              <a:ext cx="1007721" cy="34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12" descr="http://www.texasmedicalcenter.org/wp-content/uploads/2014/04/ShrinersGalveston.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676907" y="5602288"/>
              <a:ext cx="1181507" cy="598846"/>
            </a:xfrm>
            <a:prstGeom prst="rect">
              <a:avLst/>
            </a:prstGeom>
            <a:noFill/>
            <a:extLst>
              <a:ext uri="{909E8E84-426E-40DD-AFC4-6F175D3DCCD1}">
                <a14:hiddenFill xmlns:a14="http://schemas.microsoft.com/office/drawing/2010/main">
                  <a:solidFill>
                    <a:srgbClr val="FFFFFF"/>
                  </a:solidFill>
                </a14:hiddenFill>
              </a:ext>
            </a:extLst>
          </p:spPr>
        </p:pic>
      </p:grpSp>
      <p:sp>
        <p:nvSpPr>
          <p:cNvPr id="38" name="Content Placeholder 2"/>
          <p:cNvSpPr txBox="1">
            <a:spLocks/>
          </p:cNvSpPr>
          <p:nvPr/>
        </p:nvSpPr>
        <p:spPr bwMode="auto">
          <a:xfrm>
            <a:off x="506733" y="2084648"/>
            <a:ext cx="7945752" cy="972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l" rtl="0" eaLnBrk="1" fontAlgn="base" hangingPunct="1">
              <a:spcBef>
                <a:spcPct val="20000"/>
              </a:spcBef>
              <a:spcAft>
                <a:spcPct val="0"/>
              </a:spcAft>
              <a:buNone/>
              <a:defRPr sz="2000" b="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b="0">
                <a:solidFill>
                  <a:schemeClr val="tx1"/>
                </a:solidFill>
                <a:latin typeface="+mn-lt"/>
              </a:defRPr>
            </a:lvl2pPr>
            <a:lvl3pPr marL="1143000" indent="-228600" algn="l" rtl="0" eaLnBrk="1" fontAlgn="base" hangingPunct="1">
              <a:spcBef>
                <a:spcPct val="20000"/>
              </a:spcBef>
              <a:spcAft>
                <a:spcPct val="0"/>
              </a:spcAft>
              <a:buChar char="•"/>
              <a:defRPr sz="1800" b="0">
                <a:solidFill>
                  <a:schemeClr val="tx1"/>
                </a:solidFill>
                <a:latin typeface="+mn-lt"/>
              </a:defRPr>
            </a:lvl3pPr>
            <a:lvl4pPr marL="1600200" indent="-228600" algn="l" rtl="0" eaLnBrk="1" fontAlgn="base" hangingPunct="1">
              <a:spcBef>
                <a:spcPct val="20000"/>
              </a:spcBef>
              <a:spcAft>
                <a:spcPct val="0"/>
              </a:spcAft>
              <a:buChar char="–"/>
              <a:defRPr sz="1600" b="0">
                <a:solidFill>
                  <a:schemeClr val="tx1"/>
                </a:solidFill>
                <a:latin typeface="+mn-lt"/>
              </a:defRPr>
            </a:lvl4pPr>
            <a:lvl5pPr marL="2057400" indent="-228600" algn="l" rtl="0" eaLnBrk="1" fontAlgn="base" hangingPunct="1">
              <a:spcBef>
                <a:spcPct val="20000"/>
              </a:spcBef>
              <a:spcAft>
                <a:spcPct val="0"/>
              </a:spcAft>
              <a:buChar char="»"/>
              <a:defRPr sz="1600" b="0">
                <a:solidFill>
                  <a:schemeClr val="tx1"/>
                </a:solidFill>
                <a:latin typeface="+mn-lt"/>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a:lstStyle>
          <a:p>
            <a:pPr>
              <a:spcBef>
                <a:spcPts val="0"/>
              </a:spcBef>
              <a:spcAft>
                <a:spcPts val="1200"/>
              </a:spcAft>
            </a:pPr>
            <a:r>
              <a:rPr lang="en-US" sz="1600" kern="0" dirty="0">
                <a:solidFill>
                  <a:srgbClr val="002060"/>
                </a:solidFill>
              </a:rPr>
              <a:t>Since 2005, the Donate Life Texas (DLT) organ, eye and tissue donor registry has empowered Texans with a secure, private way to record legal consent for organ, eye and tissue donation which helps make sure every medically-viable organ and tissue can become the gift of life. </a:t>
            </a:r>
            <a:endParaRPr lang="en-US" sz="1400" kern="0" dirty="0">
              <a:solidFill>
                <a:srgbClr val="002060"/>
              </a:solidFill>
              <a:latin typeface="Calibri" panose="020F0502020204030204" pitchFamily="34" charset="0"/>
            </a:endParaRPr>
          </a:p>
        </p:txBody>
      </p:sp>
    </p:spTree>
    <p:extLst>
      <p:ext uri="{BB962C8B-B14F-4D97-AF65-F5344CB8AC3E}">
        <p14:creationId xmlns:p14="http://schemas.microsoft.com/office/powerpoint/2010/main" val="18893380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latin typeface="Calibri" panose="020F0502020204030204" pitchFamily="34" charset="0"/>
              </a:rPr>
              <a:t>The Need is Soaring…</a:t>
            </a:r>
          </a:p>
        </p:txBody>
      </p:sp>
      <p:sp>
        <p:nvSpPr>
          <p:cNvPr id="3" name="Content Placeholder 2"/>
          <p:cNvSpPr>
            <a:spLocks noGrp="1"/>
          </p:cNvSpPr>
          <p:nvPr>
            <p:ph idx="1"/>
          </p:nvPr>
        </p:nvSpPr>
        <p:spPr>
          <a:xfrm>
            <a:off x="734154" y="4775539"/>
            <a:ext cx="5733971" cy="1600200"/>
          </a:xfrm>
        </p:spPr>
        <p:txBody>
          <a:bodyPr/>
          <a:lstStyle/>
          <a:p>
            <a:pPr marL="0" indent="0" eaLnBrk="1" hangingPunct="1">
              <a:buNone/>
              <a:defRPr/>
            </a:pPr>
            <a:r>
              <a:rPr lang="en-US" sz="2000" b="1" dirty="0">
                <a:latin typeface="Calibri" panose="020F0502020204030204" pitchFamily="34" charset="0"/>
              </a:rPr>
              <a:t>The Organ Transplant Waiting List has:</a:t>
            </a:r>
          </a:p>
          <a:p>
            <a:pPr lvl="1" eaLnBrk="1" hangingPunct="1">
              <a:defRPr/>
            </a:pPr>
            <a:r>
              <a:rPr lang="en-US" sz="1600" dirty="0">
                <a:latin typeface="Calibri" panose="020F0502020204030204" pitchFamily="34" charset="0"/>
              </a:rPr>
              <a:t>More than</a:t>
            </a:r>
            <a:r>
              <a:rPr lang="en-US" sz="1600" b="0" dirty="0">
                <a:latin typeface="Calibri" panose="020F0502020204030204" pitchFamily="34" charset="0"/>
              </a:rPr>
              <a:t> </a:t>
            </a:r>
            <a:r>
              <a:rPr lang="en-US" sz="1600" dirty="0">
                <a:latin typeface="Calibri" panose="020F0502020204030204" pitchFamily="34" charset="0"/>
              </a:rPr>
              <a:t>120,000</a:t>
            </a:r>
            <a:r>
              <a:rPr lang="en-US" sz="1600" b="0" dirty="0">
                <a:latin typeface="Calibri" panose="020F0502020204030204" pitchFamily="34" charset="0"/>
              </a:rPr>
              <a:t> people nationally</a:t>
            </a:r>
          </a:p>
          <a:p>
            <a:pPr lvl="1" eaLnBrk="1" hangingPunct="1">
              <a:defRPr/>
            </a:pPr>
            <a:r>
              <a:rPr lang="en-US" sz="1600" b="0" dirty="0">
                <a:latin typeface="Calibri" panose="020F0502020204030204" pitchFamily="34" charset="0"/>
              </a:rPr>
              <a:t>More than </a:t>
            </a:r>
            <a:r>
              <a:rPr lang="en-US" sz="1600" dirty="0">
                <a:latin typeface="Calibri" panose="020F0502020204030204" pitchFamily="34" charset="0"/>
              </a:rPr>
              <a:t>11,000 </a:t>
            </a:r>
            <a:r>
              <a:rPr lang="en-US" sz="1600" b="0" dirty="0">
                <a:latin typeface="Calibri" panose="020F0502020204030204" pitchFamily="34" charset="0"/>
              </a:rPr>
              <a:t>Texans</a:t>
            </a:r>
          </a:p>
          <a:p>
            <a:pPr lvl="1" eaLnBrk="1" hangingPunct="1">
              <a:defRPr/>
            </a:pPr>
            <a:r>
              <a:rPr lang="en-US" sz="1600" b="0" dirty="0">
                <a:latin typeface="Calibri" panose="020F0502020204030204" pitchFamily="34" charset="0"/>
              </a:rPr>
              <a:t>Men, women &amp; children of all ages &amp; backgrounds</a:t>
            </a:r>
          </a:p>
        </p:txBody>
      </p:sp>
      <p:sp>
        <p:nvSpPr>
          <p:cNvPr id="5" name="Rectangle 4"/>
          <p:cNvSpPr/>
          <p:nvPr/>
        </p:nvSpPr>
        <p:spPr>
          <a:xfrm>
            <a:off x="324196" y="2117035"/>
            <a:ext cx="8395328" cy="259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p:cNvGrpSpPr/>
          <p:nvPr/>
        </p:nvGrpSpPr>
        <p:grpSpPr>
          <a:xfrm>
            <a:off x="704849" y="2286000"/>
            <a:ext cx="7734301" cy="2068948"/>
            <a:chOff x="742949" y="1714113"/>
            <a:chExt cx="7734301" cy="2068948"/>
          </a:xfrm>
        </p:grpSpPr>
        <p:sp>
          <p:nvSpPr>
            <p:cNvPr id="8" name="TextBox 7"/>
            <p:cNvSpPr txBox="1"/>
            <p:nvPr/>
          </p:nvSpPr>
          <p:spPr>
            <a:xfrm>
              <a:off x="6019800" y="3136730"/>
              <a:ext cx="2457450" cy="646331"/>
            </a:xfrm>
            <a:prstGeom prst="rect">
              <a:avLst/>
            </a:prstGeom>
            <a:noFill/>
          </p:spPr>
          <p:txBody>
            <a:bodyPr wrap="square" rtlCol="0">
              <a:spAutoFit/>
            </a:bodyPr>
            <a:lstStyle/>
            <a:p>
              <a:pPr algn="ctr"/>
              <a:r>
                <a:rPr lang="en-US" sz="1200" dirty="0">
                  <a:latin typeface="Calibri" panose="020F0502020204030204" pitchFamily="34" charset="0"/>
                </a:rPr>
                <a:t>More Texans are waiting for transplants than twenty-seven 747 model airplanes filled to capacity!</a:t>
              </a:r>
            </a:p>
          </p:txBody>
        </p:sp>
        <p:pic>
          <p:nvPicPr>
            <p:cNvPr id="1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318437" y="1714113"/>
              <a:ext cx="1169582" cy="12949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3209925" y="3136730"/>
              <a:ext cx="2276475" cy="646331"/>
            </a:xfrm>
            <a:prstGeom prst="rect">
              <a:avLst/>
            </a:prstGeom>
            <a:solidFill>
              <a:schemeClr val="bg1"/>
            </a:solidFill>
          </p:spPr>
          <p:txBody>
            <a:bodyPr wrap="square" rtlCol="0">
              <a:spAutoFit/>
            </a:bodyPr>
            <a:lstStyle/>
            <a:p>
              <a:pPr algn="ctr"/>
              <a:r>
                <a:rPr lang="en-US" sz="1200" dirty="0">
                  <a:latin typeface="Calibri" panose="020F0502020204030204" pitchFamily="34" charset="0"/>
                </a:rPr>
                <a:t>On average, 22 people die each day while waiting for a transplant.</a:t>
              </a:r>
            </a:p>
          </p:txBody>
        </p:sp>
        <p:sp>
          <p:nvSpPr>
            <p:cNvPr id="13" name="TextBox 12"/>
            <p:cNvSpPr txBox="1"/>
            <p:nvPr/>
          </p:nvSpPr>
          <p:spPr>
            <a:xfrm>
              <a:off x="742949" y="3102680"/>
              <a:ext cx="2243137" cy="646331"/>
            </a:xfrm>
            <a:prstGeom prst="rect">
              <a:avLst/>
            </a:prstGeom>
            <a:solidFill>
              <a:schemeClr val="bg1"/>
            </a:solidFill>
          </p:spPr>
          <p:txBody>
            <a:bodyPr wrap="square" rtlCol="0">
              <a:spAutoFit/>
            </a:bodyPr>
            <a:lstStyle/>
            <a:p>
              <a:pPr algn="ctr"/>
              <a:r>
                <a:rPr lang="en-US" sz="1200" dirty="0">
                  <a:latin typeface="Calibri" panose="020F0502020204030204" pitchFamily="34" charset="0"/>
                </a:rPr>
                <a:t>Every 10 minutes, someone new is added to the national transplant waiting list.</a:t>
              </a:r>
            </a:p>
          </p:txBody>
        </p:sp>
        <p:grpSp>
          <p:nvGrpSpPr>
            <p:cNvPr id="9" name="Group 8"/>
            <p:cNvGrpSpPr/>
            <p:nvPr/>
          </p:nvGrpSpPr>
          <p:grpSpPr>
            <a:xfrm>
              <a:off x="3379139" y="1913472"/>
              <a:ext cx="1802461" cy="993753"/>
              <a:chOff x="3379139" y="1913472"/>
              <a:chExt cx="1802461" cy="993753"/>
            </a:xfrm>
          </p:grpSpPr>
          <p:grpSp>
            <p:nvGrpSpPr>
              <p:cNvPr id="7" name="Group 6"/>
              <p:cNvGrpSpPr/>
              <p:nvPr/>
            </p:nvGrpSpPr>
            <p:grpSpPr>
              <a:xfrm>
                <a:off x="3524913" y="1913472"/>
                <a:ext cx="1569078" cy="993753"/>
                <a:chOff x="3524913" y="1913472"/>
                <a:chExt cx="1569078" cy="993753"/>
              </a:xfrm>
            </p:grpSpPr>
            <p:grpSp>
              <p:nvGrpSpPr>
                <p:cNvPr id="4" name="Group 3"/>
                <p:cNvGrpSpPr/>
                <p:nvPr/>
              </p:nvGrpSpPr>
              <p:grpSpPr>
                <a:xfrm>
                  <a:off x="3545182" y="1913472"/>
                  <a:ext cx="1548809" cy="505654"/>
                  <a:chOff x="3540642" y="2177901"/>
                  <a:chExt cx="1548809" cy="505654"/>
                </a:xfrm>
              </p:grpSpPr>
              <p:pic>
                <p:nvPicPr>
                  <p:cNvPr id="14"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876800" y="2177901"/>
                    <a:ext cx="212651" cy="4890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3540642" y="2191080"/>
                    <a:ext cx="1336158" cy="49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7" name="Group 16"/>
                <p:cNvGrpSpPr/>
                <p:nvPr/>
              </p:nvGrpSpPr>
              <p:grpSpPr>
                <a:xfrm>
                  <a:off x="3524913" y="2401571"/>
                  <a:ext cx="1548809" cy="505654"/>
                  <a:chOff x="3540642" y="2177901"/>
                  <a:chExt cx="1548809" cy="505654"/>
                </a:xfrm>
              </p:grpSpPr>
              <p:pic>
                <p:nvPicPr>
                  <p:cNvPr id="18"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876800" y="2177901"/>
                    <a:ext cx="212651" cy="4890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3540642" y="2191080"/>
                    <a:ext cx="1336158" cy="49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pic>
            <p:nvPicPr>
              <p:cNvPr id="20"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035826" y="2133600"/>
                <a:ext cx="145774" cy="49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3379139" y="2146389"/>
                <a:ext cx="145774" cy="49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026" name="Picture 2" descr="Image result for airplane ic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7327214">
              <a:off x="6158175" y="1735639"/>
              <a:ext cx="1210120" cy="122452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226203" y="2247168"/>
              <a:ext cx="989373" cy="584775"/>
            </a:xfrm>
            <a:prstGeom prst="rect">
              <a:avLst/>
            </a:prstGeom>
            <a:noFill/>
          </p:spPr>
          <p:txBody>
            <a:bodyPr wrap="none" rtlCol="0">
              <a:spAutoFit/>
            </a:bodyPr>
            <a:lstStyle/>
            <a:p>
              <a:r>
                <a:rPr lang="en-US" sz="3200" b="1" dirty="0">
                  <a:solidFill>
                    <a:srgbClr val="0070C0"/>
                  </a:solidFill>
                  <a:latin typeface="Arial Rounded MT Bold" panose="020F0704030504030204" pitchFamily="34" charset="0"/>
                </a:rPr>
                <a:t>x 27</a:t>
              </a:r>
            </a:p>
          </p:txBody>
        </p:sp>
      </p:grpSp>
    </p:spTree>
    <p:extLst>
      <p:ext uri="{BB962C8B-B14F-4D97-AF65-F5344CB8AC3E}">
        <p14:creationId xmlns:p14="http://schemas.microsoft.com/office/powerpoint/2010/main" val="2310774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57200" y="1828801"/>
            <a:ext cx="8229600" cy="533400"/>
          </a:xfrm>
        </p:spPr>
        <p:txBody>
          <a:bodyPr/>
          <a:lstStyle/>
          <a:p>
            <a:pPr algn="r"/>
            <a:r>
              <a:rPr lang="en-US" sz="4400" dirty="0">
                <a:latin typeface="Calibri" panose="020F0502020204030204" pitchFamily="34" charset="0"/>
              </a:rPr>
              <a:t>…but, the Registry is Growing!</a:t>
            </a:r>
          </a:p>
        </p:txBody>
      </p:sp>
      <p:grpSp>
        <p:nvGrpSpPr>
          <p:cNvPr id="6" name="Group 5"/>
          <p:cNvGrpSpPr/>
          <p:nvPr/>
        </p:nvGrpSpPr>
        <p:grpSpPr>
          <a:xfrm>
            <a:off x="457200" y="2781300"/>
            <a:ext cx="5322004" cy="3429000"/>
            <a:chOff x="764177" y="2076250"/>
            <a:chExt cx="7520153" cy="4591261"/>
          </a:xfrm>
        </p:grpSpPr>
        <p:graphicFrame>
          <p:nvGraphicFramePr>
            <p:cNvPr id="8" name="Content Placeholder 5"/>
            <p:cNvGraphicFramePr>
              <a:graphicFrameLocks/>
            </p:cNvGraphicFramePr>
            <p:nvPr>
              <p:extLst>
                <p:ext uri="{D42A27DB-BD31-4B8C-83A1-F6EECF244321}">
                  <p14:modId xmlns:p14="http://schemas.microsoft.com/office/powerpoint/2010/main" val="4021926328"/>
                </p:ext>
              </p:extLst>
            </p:nvPr>
          </p:nvGraphicFramePr>
          <p:xfrm>
            <a:off x="764177" y="2076250"/>
            <a:ext cx="7520153" cy="4591261"/>
          </p:xfrm>
          <a:graphic>
            <a:graphicData uri="http://schemas.openxmlformats.org/drawingml/2006/chart">
              <c:chart xmlns:c="http://schemas.openxmlformats.org/drawingml/2006/chart" xmlns:r="http://schemas.openxmlformats.org/officeDocument/2006/relationships" r:id="rId2"/>
            </a:graphicData>
          </a:graphic>
        </p:graphicFrame>
        <p:sp>
          <p:nvSpPr>
            <p:cNvPr id="10" name="TextBox 9"/>
            <p:cNvSpPr txBox="1"/>
            <p:nvPr/>
          </p:nvSpPr>
          <p:spPr>
            <a:xfrm rot="16200000">
              <a:off x="6148859" y="3810155"/>
              <a:ext cx="3003559" cy="421483"/>
            </a:xfrm>
            <a:prstGeom prst="rect">
              <a:avLst/>
            </a:prstGeom>
            <a:noFill/>
          </p:spPr>
          <p:txBody>
            <a:bodyPr wrap="square" rtlCol="0">
              <a:spAutoFit/>
            </a:bodyPr>
            <a:lstStyle/>
            <a:p>
              <a:r>
                <a:rPr lang="en-US" sz="2000" dirty="0">
                  <a:solidFill>
                    <a:schemeClr val="accent1">
                      <a:lumMod val="20000"/>
                      <a:lumOff val="80000"/>
                    </a:schemeClr>
                  </a:solidFill>
                  <a:latin typeface="Gill Sans Ultra Bold" panose="020B0A02020104020203" pitchFamily="34" charset="0"/>
                </a:rPr>
                <a:t>10+ Million! </a:t>
              </a:r>
            </a:p>
          </p:txBody>
        </p:sp>
        <p:sp>
          <p:nvSpPr>
            <p:cNvPr id="11" name="TextBox 10"/>
            <p:cNvSpPr txBox="1"/>
            <p:nvPr/>
          </p:nvSpPr>
          <p:spPr>
            <a:xfrm rot="17498921">
              <a:off x="2595594" y="4904512"/>
              <a:ext cx="1011356" cy="434898"/>
            </a:xfrm>
            <a:prstGeom prst="rect">
              <a:avLst/>
            </a:prstGeom>
            <a:noFill/>
          </p:spPr>
          <p:txBody>
            <a:bodyPr wrap="none" rtlCol="0">
              <a:spAutoFit/>
            </a:bodyPr>
            <a:lstStyle/>
            <a:p>
              <a:r>
                <a:rPr lang="en-US" sz="1400" dirty="0">
                  <a:solidFill>
                    <a:schemeClr val="accent1">
                      <a:lumMod val="20000"/>
                      <a:lumOff val="80000"/>
                    </a:schemeClr>
                  </a:solidFill>
                  <a:latin typeface="Gill Sans Ultra Bold" panose="020B0A02020104020203" pitchFamily="34" charset="0"/>
                </a:rPr>
                <a:t>DPS !</a:t>
              </a:r>
            </a:p>
          </p:txBody>
        </p:sp>
      </p:grpSp>
      <p:pic>
        <p:nvPicPr>
          <p:cNvPr id="3" name="Picture 2">
            <a:extLst>
              <a:ext uri="{FF2B5EF4-FFF2-40B4-BE49-F238E27FC236}">
                <a16:creationId xmlns:a16="http://schemas.microsoft.com/office/drawing/2014/main" id="{48EAAFE6-F233-45D5-9E09-CC17EBEDA4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9204" y="3087773"/>
            <a:ext cx="2932813" cy="2288420"/>
          </a:xfrm>
          <a:prstGeom prst="rect">
            <a:avLst/>
          </a:prstGeom>
        </p:spPr>
      </p:pic>
    </p:spTree>
    <p:extLst>
      <p:ext uri="{BB962C8B-B14F-4D97-AF65-F5344CB8AC3E}">
        <p14:creationId xmlns:p14="http://schemas.microsoft.com/office/powerpoint/2010/main" val="14215982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19225"/>
            <a:ext cx="8229600" cy="514350"/>
          </a:xfrm>
        </p:spPr>
        <p:txBody>
          <a:bodyPr/>
          <a:lstStyle/>
          <a:p>
            <a:r>
              <a:rPr lang="en-US" sz="2800" dirty="0">
                <a:solidFill>
                  <a:schemeClr val="tx2"/>
                </a:solidFill>
              </a:rPr>
              <a:t>Organ Transplants, Donors &amp; Registrations on the Rise</a:t>
            </a:r>
          </a:p>
        </p:txBody>
      </p:sp>
      <p:graphicFrame>
        <p:nvGraphicFramePr>
          <p:cNvPr id="6" name="Chart 5"/>
          <p:cNvGraphicFramePr/>
          <p:nvPr>
            <p:extLst>
              <p:ext uri="{D42A27DB-BD31-4B8C-83A1-F6EECF244321}">
                <p14:modId xmlns:p14="http://schemas.microsoft.com/office/powerpoint/2010/main" val="1620685805"/>
              </p:ext>
            </p:extLst>
          </p:nvPr>
        </p:nvGraphicFramePr>
        <p:xfrm>
          <a:off x="609600" y="2057400"/>
          <a:ext cx="5029200" cy="44958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5573234" y="2546389"/>
            <a:ext cx="3004669" cy="369332"/>
          </a:xfrm>
          <a:prstGeom prst="rect">
            <a:avLst/>
          </a:prstGeom>
          <a:noFill/>
        </p:spPr>
        <p:txBody>
          <a:bodyPr wrap="none" rtlCol="0">
            <a:spAutoFit/>
          </a:bodyPr>
          <a:lstStyle/>
          <a:p>
            <a:r>
              <a:rPr lang="en-US" b="1" dirty="0">
                <a:solidFill>
                  <a:srgbClr val="0070C0"/>
                </a:solidFill>
              </a:rPr>
              <a:t>2,578 Texas Transplants, 2016</a:t>
            </a:r>
          </a:p>
        </p:txBody>
      </p:sp>
      <p:sp>
        <p:nvSpPr>
          <p:cNvPr id="5" name="TextBox 4"/>
          <p:cNvSpPr txBox="1"/>
          <p:nvPr/>
        </p:nvSpPr>
        <p:spPr>
          <a:xfrm>
            <a:off x="5648848" y="4317409"/>
            <a:ext cx="3109056" cy="369332"/>
          </a:xfrm>
          <a:prstGeom prst="rect">
            <a:avLst/>
          </a:prstGeom>
          <a:noFill/>
        </p:spPr>
        <p:txBody>
          <a:bodyPr wrap="none" rtlCol="0">
            <a:spAutoFit/>
          </a:bodyPr>
          <a:lstStyle/>
          <a:p>
            <a:r>
              <a:rPr lang="en-US" b="1" dirty="0">
                <a:solidFill>
                  <a:schemeClr val="accent2"/>
                </a:solidFill>
              </a:rPr>
              <a:t>937  Texas Donor Heroes, 2016</a:t>
            </a:r>
          </a:p>
        </p:txBody>
      </p:sp>
      <p:sp>
        <p:nvSpPr>
          <p:cNvPr id="7" name="TextBox 6"/>
          <p:cNvSpPr txBox="1"/>
          <p:nvPr/>
        </p:nvSpPr>
        <p:spPr>
          <a:xfrm>
            <a:off x="5691469" y="5105400"/>
            <a:ext cx="2875548" cy="646331"/>
          </a:xfrm>
          <a:prstGeom prst="rect">
            <a:avLst/>
          </a:prstGeom>
          <a:noFill/>
        </p:spPr>
        <p:txBody>
          <a:bodyPr wrap="square" rtlCol="0">
            <a:spAutoFit/>
          </a:bodyPr>
          <a:lstStyle/>
          <a:p>
            <a:r>
              <a:rPr lang="en-US" b="1" dirty="0">
                <a:solidFill>
                  <a:schemeClr val="accent3"/>
                </a:solidFill>
              </a:rPr>
              <a:t>37% of Texas Donors in  </a:t>
            </a:r>
          </a:p>
          <a:p>
            <a:r>
              <a:rPr lang="en-US" b="1" dirty="0">
                <a:solidFill>
                  <a:schemeClr val="accent3"/>
                </a:solidFill>
              </a:rPr>
              <a:t>       2016 were Registered</a:t>
            </a:r>
          </a:p>
        </p:txBody>
      </p:sp>
    </p:spTree>
    <p:extLst>
      <p:ext uri="{BB962C8B-B14F-4D97-AF65-F5344CB8AC3E}">
        <p14:creationId xmlns:p14="http://schemas.microsoft.com/office/powerpoint/2010/main" val="1029516879"/>
      </p:ext>
    </p:extLst>
  </p:cSld>
  <p:clrMapOvr>
    <a:masterClrMapping/>
  </p:clrMapOvr>
</p:sld>
</file>

<file path=ppt/theme/theme1.xml><?xml version="1.0" encoding="utf-8"?>
<a:theme xmlns:a="http://schemas.openxmlformats.org/drawingml/2006/main" name="DLT_Horizontal_PP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2241</TotalTime>
  <Words>1643</Words>
  <Application>Microsoft Office PowerPoint</Application>
  <PresentationFormat>On-screen Show (4:3)</PresentationFormat>
  <Paragraphs>158</Paragraphs>
  <Slides>23</Slides>
  <Notes>13</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 Narrow</vt:lpstr>
      <vt:lpstr>Arial Rounded MT Bold</vt:lpstr>
      <vt:lpstr>Calibri</vt:lpstr>
      <vt:lpstr>Gill Sans Ultra Bold</vt:lpstr>
      <vt:lpstr>DLT_Horizontal_PPT_Template</vt:lpstr>
      <vt:lpstr>PowerPoint Presentation</vt:lpstr>
      <vt:lpstr>How Inspiration Becomes Action</vt:lpstr>
      <vt:lpstr>Every day, patients in need of a transplant hope the organ they need to  survive will come available in time.</vt:lpstr>
      <vt:lpstr>Every day, families look for hope while  grieving the loss of a loved one.</vt:lpstr>
      <vt:lpstr>Every day, organ, eye and tissue  donors become the  Heroes who Unite them For Life.</vt:lpstr>
      <vt:lpstr>What is Donate Life Texas?</vt:lpstr>
      <vt:lpstr>The Need is Soaring…</vt:lpstr>
      <vt:lpstr>…but, the Registry is Growing!</vt:lpstr>
      <vt:lpstr>Organ Transplants, Donors &amp; Registrations on the Rise</vt:lpstr>
      <vt:lpstr>What Can One Person Do? </vt:lpstr>
      <vt:lpstr>Donation to Transplant  </vt:lpstr>
      <vt:lpstr> Words Matter. </vt:lpstr>
      <vt:lpstr>How to Register</vt:lpstr>
      <vt:lpstr>Myth-Busting! Let’s Talk…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We’re Here For You!</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Unite4Life logo here</dc:title>
  <dc:creator>Lstoner</dc:creator>
  <cp:lastModifiedBy>Suzy Miller</cp:lastModifiedBy>
  <cp:revision>96</cp:revision>
  <cp:lastPrinted>2016-08-31T22:21:53Z</cp:lastPrinted>
  <dcterms:created xsi:type="dcterms:W3CDTF">2016-08-26T22:04:04Z</dcterms:created>
  <dcterms:modified xsi:type="dcterms:W3CDTF">2017-11-15T20:58:52Z</dcterms:modified>
</cp:coreProperties>
</file>