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showGuides="1">
      <p:cViewPr>
        <p:scale>
          <a:sx n="120" d="100"/>
          <a:sy n="120" d="100"/>
        </p:scale>
        <p:origin x="658" y="-91"/>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F2B7ED-9AAC-41C1-AB26-D6E60231C74E}"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252185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2B7ED-9AAC-41C1-AB26-D6E60231C74E}"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2311559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2B7ED-9AAC-41C1-AB26-D6E60231C74E}"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3714453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2B7ED-9AAC-41C1-AB26-D6E60231C74E}"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1091164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F2B7ED-9AAC-41C1-AB26-D6E60231C74E}"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1565262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F2B7ED-9AAC-41C1-AB26-D6E60231C74E}"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4269256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F2B7ED-9AAC-41C1-AB26-D6E60231C74E}"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2216235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F2B7ED-9AAC-41C1-AB26-D6E60231C74E}"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1934295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F2B7ED-9AAC-41C1-AB26-D6E60231C74E}"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407059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BF2B7ED-9AAC-41C1-AB26-D6E60231C74E}"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3889016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BF2B7ED-9AAC-41C1-AB26-D6E60231C74E}"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693E3-BEC8-4F87-A064-0F0A10A5D944}" type="slidenum">
              <a:rPr lang="en-US" smtClean="0"/>
              <a:t>‹#›</a:t>
            </a:fld>
            <a:endParaRPr lang="en-US"/>
          </a:p>
        </p:txBody>
      </p:sp>
    </p:spTree>
    <p:extLst>
      <p:ext uri="{BB962C8B-B14F-4D97-AF65-F5344CB8AC3E}">
        <p14:creationId xmlns:p14="http://schemas.microsoft.com/office/powerpoint/2010/main" val="3529358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BF2B7ED-9AAC-41C1-AB26-D6E60231C74E}" type="datetimeFigureOut">
              <a:rPr lang="en-US" smtClean="0"/>
              <a:t>9/21/2016</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E8693E3-BEC8-4F87-A064-0F0A10A5D944}" type="slidenum">
              <a:rPr lang="en-US" smtClean="0"/>
              <a:t>‹#›</a:t>
            </a:fld>
            <a:endParaRPr lang="en-US"/>
          </a:p>
        </p:txBody>
      </p:sp>
    </p:spTree>
    <p:extLst>
      <p:ext uri="{BB962C8B-B14F-4D97-AF65-F5344CB8AC3E}">
        <p14:creationId xmlns:p14="http://schemas.microsoft.com/office/powerpoint/2010/main" val="6577380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rot="10800000">
            <a:off x="2844" y="8229037"/>
            <a:ext cx="6858000" cy="914400"/>
            <a:chOff x="0" y="13825"/>
            <a:chExt cx="6858000" cy="914400"/>
          </a:xfrm>
        </p:grpSpPr>
        <p:sp>
          <p:nvSpPr>
            <p:cNvPr id="30" name="Rectangle 29"/>
            <p:cNvSpPr/>
            <p:nvPr/>
          </p:nvSpPr>
          <p:spPr>
            <a:xfrm>
              <a:off x="0" y="13825"/>
              <a:ext cx="6858000" cy="914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p:cNvGrpSpPr/>
            <p:nvPr/>
          </p:nvGrpSpPr>
          <p:grpSpPr>
            <a:xfrm>
              <a:off x="1317443" y="690315"/>
              <a:ext cx="3983169" cy="219292"/>
              <a:chOff x="1317443" y="690315"/>
              <a:chExt cx="3983169" cy="219292"/>
            </a:xfrm>
          </p:grpSpPr>
          <p:sp>
            <p:nvSpPr>
              <p:cNvPr id="32" name="TextBox 31"/>
              <p:cNvSpPr txBox="1"/>
              <p:nvPr/>
            </p:nvSpPr>
            <p:spPr>
              <a:xfrm>
                <a:off x="1317443" y="690316"/>
                <a:ext cx="369012" cy="219291"/>
              </a:xfrm>
              <a:prstGeom prst="rect">
                <a:avLst/>
              </a:prstGeom>
              <a:noFill/>
            </p:spPr>
            <p:txBody>
              <a:bodyPr wrap="none" rtlCol="0">
                <a:spAutoFit/>
              </a:bodyPr>
              <a:lstStyle/>
              <a:p>
                <a:r>
                  <a:rPr lang="en-US" sz="825" dirty="0"/>
                  <a:t>Fold</a:t>
                </a:r>
              </a:p>
            </p:txBody>
          </p:sp>
          <p:sp>
            <p:nvSpPr>
              <p:cNvPr id="33" name="TextBox 32"/>
              <p:cNvSpPr txBox="1"/>
              <p:nvPr/>
            </p:nvSpPr>
            <p:spPr>
              <a:xfrm>
                <a:off x="4931600" y="690315"/>
                <a:ext cx="369012" cy="219291"/>
              </a:xfrm>
              <a:prstGeom prst="rect">
                <a:avLst/>
              </a:prstGeom>
              <a:noFill/>
            </p:spPr>
            <p:txBody>
              <a:bodyPr wrap="none" rtlCol="0">
                <a:spAutoFit/>
              </a:bodyPr>
              <a:lstStyle/>
              <a:p>
                <a:r>
                  <a:rPr lang="en-US" sz="825" dirty="0"/>
                  <a:t>Fold</a:t>
                </a:r>
              </a:p>
            </p:txBody>
          </p:sp>
        </p:grpSp>
      </p:grpSp>
      <p:grpSp>
        <p:nvGrpSpPr>
          <p:cNvPr id="28" name="Group 27"/>
          <p:cNvGrpSpPr/>
          <p:nvPr/>
        </p:nvGrpSpPr>
        <p:grpSpPr>
          <a:xfrm>
            <a:off x="0" y="1125"/>
            <a:ext cx="6858000" cy="914400"/>
            <a:chOff x="0" y="13825"/>
            <a:chExt cx="6858000" cy="914400"/>
          </a:xfrm>
        </p:grpSpPr>
        <p:sp>
          <p:nvSpPr>
            <p:cNvPr id="21" name="Rectangle 20"/>
            <p:cNvSpPr/>
            <p:nvPr/>
          </p:nvSpPr>
          <p:spPr>
            <a:xfrm>
              <a:off x="0" y="13825"/>
              <a:ext cx="6858000" cy="914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317443" y="690315"/>
              <a:ext cx="3983169" cy="219292"/>
              <a:chOff x="1317443" y="690315"/>
              <a:chExt cx="3983169" cy="219292"/>
            </a:xfrm>
          </p:grpSpPr>
          <p:sp>
            <p:nvSpPr>
              <p:cNvPr id="17" name="TextBox 16"/>
              <p:cNvSpPr txBox="1"/>
              <p:nvPr/>
            </p:nvSpPr>
            <p:spPr>
              <a:xfrm>
                <a:off x="1317443" y="690316"/>
                <a:ext cx="369012" cy="219291"/>
              </a:xfrm>
              <a:prstGeom prst="rect">
                <a:avLst/>
              </a:prstGeom>
              <a:noFill/>
            </p:spPr>
            <p:txBody>
              <a:bodyPr wrap="none" rtlCol="0">
                <a:spAutoFit/>
              </a:bodyPr>
              <a:lstStyle/>
              <a:p>
                <a:r>
                  <a:rPr lang="en-US" sz="825" dirty="0"/>
                  <a:t>Fold</a:t>
                </a:r>
              </a:p>
            </p:txBody>
          </p:sp>
          <p:sp>
            <p:nvSpPr>
              <p:cNvPr id="23" name="TextBox 22"/>
              <p:cNvSpPr txBox="1"/>
              <p:nvPr/>
            </p:nvSpPr>
            <p:spPr>
              <a:xfrm>
                <a:off x="4931600" y="690315"/>
                <a:ext cx="369012" cy="219291"/>
              </a:xfrm>
              <a:prstGeom prst="rect">
                <a:avLst/>
              </a:prstGeom>
              <a:noFill/>
            </p:spPr>
            <p:txBody>
              <a:bodyPr wrap="none" rtlCol="0">
                <a:spAutoFit/>
              </a:bodyPr>
              <a:lstStyle/>
              <a:p>
                <a:r>
                  <a:rPr lang="en-US" sz="825" dirty="0"/>
                  <a:t>Fold</a:t>
                </a:r>
              </a:p>
            </p:txBody>
          </p:sp>
        </p:grpSp>
      </p:grpSp>
      <p:cxnSp>
        <p:nvCxnSpPr>
          <p:cNvPr id="9" name="Straight Connector 8"/>
          <p:cNvCxnSpPr/>
          <p:nvPr/>
        </p:nvCxnSpPr>
        <p:spPr>
          <a:xfrm flipH="1" flipV="1">
            <a:off x="3398662" y="1125"/>
            <a:ext cx="15515" cy="9144000"/>
          </a:xfrm>
          <a:prstGeom prst="line">
            <a:avLst/>
          </a:prstGeom>
          <a:ln w="19050">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5400000">
            <a:off x="3286519" y="142088"/>
            <a:ext cx="332142" cy="219291"/>
          </a:xfrm>
          <a:prstGeom prst="rect">
            <a:avLst/>
          </a:prstGeom>
          <a:noFill/>
        </p:spPr>
        <p:txBody>
          <a:bodyPr wrap="none" rtlCol="0">
            <a:spAutoFit/>
          </a:bodyPr>
          <a:lstStyle/>
          <a:p>
            <a:r>
              <a:rPr lang="en-US" sz="825" dirty="0"/>
              <a:t>Cut</a:t>
            </a:r>
          </a:p>
        </p:txBody>
      </p:sp>
      <p:sp>
        <p:nvSpPr>
          <p:cNvPr id="13" name="TextBox 12"/>
          <p:cNvSpPr txBox="1"/>
          <p:nvPr/>
        </p:nvSpPr>
        <p:spPr>
          <a:xfrm>
            <a:off x="295690" y="263810"/>
            <a:ext cx="2781531" cy="438582"/>
          </a:xfrm>
          <a:prstGeom prst="rect">
            <a:avLst/>
          </a:prstGeom>
          <a:noFill/>
        </p:spPr>
        <p:txBody>
          <a:bodyPr wrap="none" rtlCol="0">
            <a:spAutoFit/>
          </a:bodyPr>
          <a:lstStyle/>
          <a:p>
            <a:r>
              <a:rPr lang="en-US" sz="750" dirty="0"/>
              <a:t>Cut page lengthwise along center line</a:t>
            </a:r>
          </a:p>
          <a:p>
            <a:r>
              <a:rPr lang="en-US" sz="750" dirty="0"/>
              <a:t>Fold each half to create tent shape</a:t>
            </a:r>
          </a:p>
          <a:p>
            <a:r>
              <a:rPr lang="en-US" sz="750" dirty="0"/>
              <a:t>Fold grey edge tabs under; tape or staple tabs together to stabilize</a:t>
            </a:r>
          </a:p>
        </p:txBody>
      </p:sp>
      <p:sp>
        <p:nvSpPr>
          <p:cNvPr id="16" name="TextBox 15"/>
          <p:cNvSpPr txBox="1"/>
          <p:nvPr/>
        </p:nvSpPr>
        <p:spPr>
          <a:xfrm>
            <a:off x="3819004" y="251734"/>
            <a:ext cx="2781531" cy="438582"/>
          </a:xfrm>
          <a:prstGeom prst="rect">
            <a:avLst/>
          </a:prstGeom>
          <a:noFill/>
        </p:spPr>
        <p:txBody>
          <a:bodyPr wrap="none" rtlCol="0">
            <a:spAutoFit/>
          </a:bodyPr>
          <a:lstStyle/>
          <a:p>
            <a:r>
              <a:rPr lang="en-US" sz="750" dirty="0"/>
              <a:t>Cut page lengthwise along center line</a:t>
            </a:r>
          </a:p>
          <a:p>
            <a:r>
              <a:rPr lang="en-US" sz="750" dirty="0"/>
              <a:t>Fold each half to create tent shape</a:t>
            </a:r>
          </a:p>
          <a:p>
            <a:r>
              <a:rPr lang="en-US" sz="750" dirty="0"/>
              <a:t>Fold grey edge tabs under; tape or staple tabs together to stabilize</a:t>
            </a:r>
          </a:p>
        </p:txBody>
      </p:sp>
      <p:sp>
        <p:nvSpPr>
          <p:cNvPr id="35" name="Text Placeholder 1"/>
          <p:cNvSpPr txBox="1">
            <a:spLocks/>
          </p:cNvSpPr>
          <p:nvPr/>
        </p:nvSpPr>
        <p:spPr>
          <a:xfrm>
            <a:off x="471515" y="5647459"/>
            <a:ext cx="2286089" cy="462386"/>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9000" kern="1200" cap="all" baseline="0">
                <a:solidFill>
                  <a:schemeClr val="tx2"/>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1824" dirty="0">
                <a:solidFill>
                  <a:srgbClr val="111111"/>
                </a:solidFill>
                <a:latin typeface="Impact"/>
              </a:rPr>
              <a:t>Donate Life </a:t>
            </a:r>
            <a:r>
              <a:rPr lang="en-US" sz="1824" dirty="0" err="1">
                <a:solidFill>
                  <a:srgbClr val="111111"/>
                </a:solidFill>
                <a:latin typeface="Impact"/>
              </a:rPr>
              <a:t>texas</a:t>
            </a:r>
            <a:r>
              <a:rPr lang="en-US" sz="1824" dirty="0">
                <a:solidFill>
                  <a:srgbClr val="111111"/>
                </a:solidFill>
                <a:latin typeface="Impact"/>
              </a:rPr>
              <a:t> </a:t>
            </a:r>
            <a:r>
              <a:rPr lang="en-US" sz="2052" dirty="0">
                <a:solidFill>
                  <a:srgbClr val="111111"/>
                </a:solidFill>
                <a:latin typeface="Impact"/>
              </a:rPr>
              <a:t>Registration Drive</a:t>
            </a:r>
            <a:endParaRPr lang="en-US" sz="2280" dirty="0">
              <a:solidFill>
                <a:srgbClr val="111111"/>
              </a:solidFill>
              <a:latin typeface="Impact"/>
            </a:endParaRPr>
          </a:p>
        </p:txBody>
      </p:sp>
      <p:sp>
        <p:nvSpPr>
          <p:cNvPr id="36" name="Text Placeholder 2"/>
          <p:cNvSpPr txBox="1">
            <a:spLocks/>
          </p:cNvSpPr>
          <p:nvPr/>
        </p:nvSpPr>
        <p:spPr>
          <a:xfrm>
            <a:off x="471515" y="6109845"/>
            <a:ext cx="2286089" cy="227425"/>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90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r>
              <a:rPr lang="en-US" sz="2204" b="1" cap="none" dirty="0">
                <a:solidFill>
                  <a:srgbClr val="0070C0"/>
                </a:solidFill>
                <a:latin typeface="Calibri" panose="020F0502020204030204" pitchFamily="34" charset="0"/>
                <a:cs typeface="Calibri" panose="020F0502020204030204" pitchFamily="34" charset="0"/>
              </a:rPr>
              <a:t>Sign up. Save lives.</a:t>
            </a:r>
          </a:p>
        </p:txBody>
      </p:sp>
      <p:sp>
        <p:nvSpPr>
          <p:cNvPr id="37" name="Text Placeholder 3"/>
          <p:cNvSpPr txBox="1">
            <a:spLocks/>
          </p:cNvSpPr>
          <p:nvPr/>
        </p:nvSpPr>
        <p:spPr>
          <a:xfrm>
            <a:off x="471412" y="6583892"/>
            <a:ext cx="1680764" cy="8979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24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760" dirty="0">
                <a:solidFill>
                  <a:srgbClr val="0070C0"/>
                </a:solidFill>
                <a:latin typeface="Impact"/>
              </a:rPr>
              <a:t>When</a:t>
            </a:r>
          </a:p>
        </p:txBody>
      </p:sp>
      <p:sp>
        <p:nvSpPr>
          <p:cNvPr id="38" name="Text Placeholder 4"/>
          <p:cNvSpPr txBox="1">
            <a:spLocks/>
          </p:cNvSpPr>
          <p:nvPr/>
        </p:nvSpPr>
        <p:spPr>
          <a:xfrm>
            <a:off x="471412" y="6734718"/>
            <a:ext cx="2286090" cy="138133"/>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3800" kern="1200" cap="none" baseline="0">
                <a:solidFill>
                  <a:schemeClr val="tx2"/>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1200" dirty="0">
                <a:solidFill>
                  <a:srgbClr val="111111"/>
                </a:solidFill>
                <a:latin typeface="Impact"/>
              </a:rPr>
              <a:t>Date - Start Time – End Time</a:t>
            </a:r>
          </a:p>
        </p:txBody>
      </p:sp>
      <p:sp>
        <p:nvSpPr>
          <p:cNvPr id="39" name="Text Placeholder 5"/>
          <p:cNvSpPr txBox="1">
            <a:spLocks/>
          </p:cNvSpPr>
          <p:nvPr/>
        </p:nvSpPr>
        <p:spPr>
          <a:xfrm>
            <a:off x="471412" y="6992015"/>
            <a:ext cx="1680764" cy="8979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24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760" dirty="0">
                <a:solidFill>
                  <a:srgbClr val="0070C0"/>
                </a:solidFill>
                <a:latin typeface="Impact"/>
              </a:rPr>
              <a:t>Where</a:t>
            </a:r>
          </a:p>
        </p:txBody>
      </p:sp>
      <p:sp>
        <p:nvSpPr>
          <p:cNvPr id="40" name="Text Placeholder 6"/>
          <p:cNvSpPr txBox="1">
            <a:spLocks/>
          </p:cNvSpPr>
          <p:nvPr/>
        </p:nvSpPr>
        <p:spPr>
          <a:xfrm>
            <a:off x="471412" y="7142841"/>
            <a:ext cx="2209924" cy="193082"/>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3800" kern="1200" cap="none" baseline="0">
                <a:solidFill>
                  <a:schemeClr val="tx2"/>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1200" dirty="0">
                <a:solidFill>
                  <a:srgbClr val="111111"/>
                </a:solidFill>
                <a:latin typeface="Impact"/>
              </a:rPr>
              <a:t>Location Goes Here</a:t>
            </a:r>
          </a:p>
        </p:txBody>
      </p:sp>
      <p:sp>
        <p:nvSpPr>
          <p:cNvPr id="41" name="Text Placeholder 7"/>
          <p:cNvSpPr txBox="1">
            <a:spLocks/>
          </p:cNvSpPr>
          <p:nvPr/>
        </p:nvSpPr>
        <p:spPr>
          <a:xfrm>
            <a:off x="522246" y="7319967"/>
            <a:ext cx="1680764" cy="172232"/>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1400" kern="1200" cap="none"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600" dirty="0">
                <a:solidFill>
                  <a:srgbClr val="0070C0"/>
                </a:solidFill>
                <a:latin typeface="Impact"/>
              </a:rPr>
              <a:t>Address, City, TX</a:t>
            </a:r>
          </a:p>
        </p:txBody>
      </p:sp>
      <p:sp>
        <p:nvSpPr>
          <p:cNvPr id="42" name="Text Placeholder 8"/>
          <p:cNvSpPr txBox="1">
            <a:spLocks/>
          </p:cNvSpPr>
          <p:nvPr/>
        </p:nvSpPr>
        <p:spPr>
          <a:xfrm>
            <a:off x="322834" y="7625840"/>
            <a:ext cx="2654018" cy="301174"/>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sz="1400" kern="1200" cap="none" baseline="0">
                <a:solidFill>
                  <a:schemeClr val="tx2"/>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800" dirty="0">
                <a:solidFill>
                  <a:srgbClr val="111111"/>
                </a:solidFill>
                <a:latin typeface="Impact"/>
              </a:rPr>
              <a:t>JOIN US TO SAVE LIVES AND • </a:t>
            </a:r>
            <a:r>
              <a:rPr lang="en-US" sz="800" dirty="0">
                <a:solidFill>
                  <a:srgbClr val="0070C0"/>
                </a:solidFill>
                <a:latin typeface="Impact"/>
              </a:rPr>
              <a:t>list an activity </a:t>
            </a:r>
            <a:r>
              <a:rPr lang="en-US" sz="800" dirty="0">
                <a:solidFill>
                  <a:srgbClr val="111111"/>
                </a:solidFill>
                <a:latin typeface="Impact"/>
              </a:rPr>
              <a:t>• List another activity• </a:t>
            </a:r>
            <a:r>
              <a:rPr lang="en-US" sz="800" dirty="0">
                <a:solidFill>
                  <a:srgbClr val="0070C0"/>
                </a:solidFill>
                <a:latin typeface="Impact"/>
              </a:rPr>
              <a:t>list another activity </a:t>
            </a:r>
            <a:r>
              <a:rPr lang="en-US" sz="800" dirty="0">
                <a:solidFill>
                  <a:srgbClr val="111111"/>
                </a:solidFill>
                <a:latin typeface="Impact"/>
              </a:rPr>
              <a:t>• And another •</a:t>
            </a:r>
            <a:r>
              <a:rPr lang="en-US" sz="800" dirty="0">
                <a:solidFill>
                  <a:srgbClr val="0070C0"/>
                </a:solidFill>
                <a:latin typeface="Impact"/>
              </a:rPr>
              <a:t> And another </a:t>
            </a:r>
          </a:p>
        </p:txBody>
      </p:sp>
      <p:sp>
        <p:nvSpPr>
          <p:cNvPr id="43" name="Text Placeholder 2"/>
          <p:cNvSpPr txBox="1">
            <a:spLocks/>
          </p:cNvSpPr>
          <p:nvPr/>
        </p:nvSpPr>
        <p:spPr>
          <a:xfrm>
            <a:off x="1996240" y="7985601"/>
            <a:ext cx="771173" cy="137636"/>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90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algn="r"/>
            <a:r>
              <a:rPr lang="en-US" sz="608" b="1" cap="none" dirty="0">
                <a:solidFill>
                  <a:schemeClr val="tx1"/>
                </a:solidFill>
                <a:latin typeface="Calibri" panose="020F0502020204030204" pitchFamily="34" charset="0"/>
                <a:cs typeface="Calibri" panose="020F0502020204030204" pitchFamily="34" charset="0"/>
              </a:rPr>
              <a:t># Unite4Life</a:t>
            </a:r>
          </a:p>
          <a:p>
            <a:pPr algn="r"/>
            <a:r>
              <a:rPr lang="en-US" sz="608" b="1" cap="none" dirty="0">
                <a:solidFill>
                  <a:schemeClr val="tx1"/>
                </a:solidFill>
                <a:latin typeface="Calibri" panose="020F0502020204030204" pitchFamily="34" charset="0"/>
                <a:cs typeface="Calibri" panose="020F0502020204030204" pitchFamily="34" charset="0"/>
              </a:rPr>
              <a:t>#</a:t>
            </a:r>
            <a:r>
              <a:rPr lang="en-US" sz="608" b="1" cap="none" dirty="0" err="1">
                <a:solidFill>
                  <a:schemeClr val="tx1"/>
                </a:solidFill>
                <a:latin typeface="Calibri" panose="020F0502020204030204" pitchFamily="34" charset="0"/>
                <a:cs typeface="Calibri" panose="020F0502020204030204" pitchFamily="34" charset="0"/>
              </a:rPr>
              <a:t>DonateLifeTexas</a:t>
            </a:r>
            <a:endParaRPr lang="en-US" sz="608" b="1" cap="none" dirty="0">
              <a:solidFill>
                <a:schemeClr val="tx1"/>
              </a:solidFill>
              <a:latin typeface="Calibri" panose="020F0502020204030204" pitchFamily="34" charset="0"/>
              <a:cs typeface="Calibri" panose="020F0502020204030204" pitchFamily="34" charset="0"/>
            </a:endParaRPr>
          </a:p>
        </p:txBody>
      </p:sp>
      <p:sp>
        <p:nvSpPr>
          <p:cNvPr id="44" name="Text Placeholder 2"/>
          <p:cNvSpPr txBox="1">
            <a:spLocks/>
          </p:cNvSpPr>
          <p:nvPr/>
        </p:nvSpPr>
        <p:spPr>
          <a:xfrm>
            <a:off x="481323" y="8054587"/>
            <a:ext cx="886328" cy="68650"/>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90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r>
              <a:rPr lang="en-US" sz="608" b="1" cap="none" dirty="0" err="1">
                <a:solidFill>
                  <a:schemeClr val="tx1"/>
                </a:solidFill>
                <a:latin typeface="Calibri" panose="020F0502020204030204" pitchFamily="34" charset="0"/>
                <a:cs typeface="Calibri" panose="020F0502020204030204" pitchFamily="34" charset="0"/>
              </a:rPr>
              <a:t>DonateLifeTexas</a:t>
            </a:r>
            <a:r>
              <a:rPr lang="en-US" sz="608" b="1" cap="none" dirty="0">
                <a:solidFill>
                  <a:schemeClr val="tx1"/>
                </a:solidFill>
                <a:latin typeface="Calibri" panose="020F0502020204030204" pitchFamily="34" charset="0"/>
                <a:cs typeface="Calibri" panose="020F0502020204030204" pitchFamily="34" charset="0"/>
              </a:rPr>
              <a:t>. org</a:t>
            </a:r>
          </a:p>
        </p:txBody>
      </p:sp>
      <p:cxnSp>
        <p:nvCxnSpPr>
          <p:cNvPr id="45" name="Straight Connector 44"/>
          <p:cNvCxnSpPr/>
          <p:nvPr/>
        </p:nvCxnSpPr>
        <p:spPr>
          <a:xfrm>
            <a:off x="843851" y="7524027"/>
            <a:ext cx="1470941" cy="0"/>
          </a:xfrm>
          <a:prstGeom prst="line">
            <a:avLst/>
          </a:prstGeom>
          <a:ln w="19050">
            <a:solidFill>
              <a:srgbClr val="B4CE3C"/>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57565" y="6505806"/>
            <a:ext cx="1470941" cy="0"/>
          </a:xfrm>
          <a:prstGeom prst="line">
            <a:avLst/>
          </a:prstGeom>
          <a:ln w="19050">
            <a:solidFill>
              <a:srgbClr val="B4CE3C"/>
            </a:solidFill>
          </a:ln>
        </p:spPr>
        <p:style>
          <a:lnRef idx="1">
            <a:schemeClr val="accent1"/>
          </a:lnRef>
          <a:fillRef idx="0">
            <a:schemeClr val="accent1"/>
          </a:fillRef>
          <a:effectRef idx="0">
            <a:schemeClr val="accent1"/>
          </a:effectRef>
          <a:fontRef idx="minor">
            <a:schemeClr val="tx1"/>
          </a:fontRef>
        </p:style>
      </p:cxnSp>
      <p:pic>
        <p:nvPicPr>
          <p:cNvPr id="48" name="Picture 47"/>
          <p:cNvPicPr>
            <a:picLocks noChangeAspect="1"/>
          </p:cNvPicPr>
          <p:nvPr/>
        </p:nvPicPr>
        <p:blipFill rotWithShape="1">
          <a:blip r:embed="rId2">
            <a:extLst>
              <a:ext uri="{28A0092B-C50C-407E-A947-70E740481C1C}">
                <a14:useLocalDpi xmlns:a14="http://schemas.microsoft.com/office/drawing/2010/main" val="0"/>
              </a:ext>
            </a:extLst>
          </a:blip>
          <a:srcRect b="78338"/>
          <a:stretch/>
        </p:blipFill>
        <p:spPr>
          <a:xfrm>
            <a:off x="137034" y="4645998"/>
            <a:ext cx="3215408" cy="901667"/>
          </a:xfrm>
          <a:prstGeom prst="rect">
            <a:avLst/>
          </a:prstGeom>
        </p:spPr>
      </p:pic>
      <p:sp>
        <p:nvSpPr>
          <p:cNvPr id="50" name="Text Placeholder 1"/>
          <p:cNvSpPr txBox="1">
            <a:spLocks/>
          </p:cNvSpPr>
          <p:nvPr/>
        </p:nvSpPr>
        <p:spPr>
          <a:xfrm>
            <a:off x="4040816" y="5644729"/>
            <a:ext cx="2286089" cy="462386"/>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9000" kern="1200" cap="all" baseline="0">
                <a:solidFill>
                  <a:schemeClr val="tx2"/>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1824" dirty="0">
                <a:solidFill>
                  <a:srgbClr val="111111"/>
                </a:solidFill>
                <a:latin typeface="Impact"/>
              </a:rPr>
              <a:t>Donate Life </a:t>
            </a:r>
            <a:r>
              <a:rPr lang="en-US" sz="1824" dirty="0" err="1">
                <a:solidFill>
                  <a:srgbClr val="111111"/>
                </a:solidFill>
                <a:latin typeface="Impact"/>
              </a:rPr>
              <a:t>texas</a:t>
            </a:r>
            <a:r>
              <a:rPr lang="en-US" sz="1824" dirty="0">
                <a:solidFill>
                  <a:srgbClr val="111111"/>
                </a:solidFill>
                <a:latin typeface="Impact"/>
              </a:rPr>
              <a:t> </a:t>
            </a:r>
            <a:r>
              <a:rPr lang="en-US" sz="2052" dirty="0">
                <a:solidFill>
                  <a:srgbClr val="111111"/>
                </a:solidFill>
                <a:latin typeface="Impact"/>
              </a:rPr>
              <a:t>Registration Drive</a:t>
            </a:r>
            <a:endParaRPr lang="en-US" sz="2280" dirty="0">
              <a:solidFill>
                <a:srgbClr val="111111"/>
              </a:solidFill>
              <a:latin typeface="Impact"/>
            </a:endParaRPr>
          </a:p>
        </p:txBody>
      </p:sp>
      <p:sp>
        <p:nvSpPr>
          <p:cNvPr id="51" name="Text Placeholder 2"/>
          <p:cNvSpPr txBox="1">
            <a:spLocks/>
          </p:cNvSpPr>
          <p:nvPr/>
        </p:nvSpPr>
        <p:spPr>
          <a:xfrm>
            <a:off x="4040816" y="6107115"/>
            <a:ext cx="2286089" cy="227425"/>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90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r>
              <a:rPr lang="en-US" sz="2204" b="1" cap="none" dirty="0">
                <a:solidFill>
                  <a:srgbClr val="0070C0"/>
                </a:solidFill>
                <a:latin typeface="Calibri" panose="020F0502020204030204" pitchFamily="34" charset="0"/>
                <a:cs typeface="Calibri" panose="020F0502020204030204" pitchFamily="34" charset="0"/>
              </a:rPr>
              <a:t>Sign up. Save lives.</a:t>
            </a:r>
          </a:p>
        </p:txBody>
      </p:sp>
      <p:sp>
        <p:nvSpPr>
          <p:cNvPr id="52" name="Text Placeholder 3"/>
          <p:cNvSpPr txBox="1">
            <a:spLocks/>
          </p:cNvSpPr>
          <p:nvPr/>
        </p:nvSpPr>
        <p:spPr>
          <a:xfrm>
            <a:off x="4040713" y="6581162"/>
            <a:ext cx="1680764" cy="8979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24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760" dirty="0">
                <a:solidFill>
                  <a:srgbClr val="0070C0"/>
                </a:solidFill>
                <a:latin typeface="Impact"/>
              </a:rPr>
              <a:t>When</a:t>
            </a:r>
          </a:p>
        </p:txBody>
      </p:sp>
      <p:sp>
        <p:nvSpPr>
          <p:cNvPr id="53" name="Text Placeholder 4"/>
          <p:cNvSpPr txBox="1">
            <a:spLocks/>
          </p:cNvSpPr>
          <p:nvPr/>
        </p:nvSpPr>
        <p:spPr>
          <a:xfrm>
            <a:off x="4040713" y="6731988"/>
            <a:ext cx="2286090" cy="138133"/>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3800" kern="1200" cap="none" baseline="0">
                <a:solidFill>
                  <a:schemeClr val="tx2"/>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1200" dirty="0">
                <a:solidFill>
                  <a:srgbClr val="111111"/>
                </a:solidFill>
                <a:latin typeface="Impact"/>
              </a:rPr>
              <a:t>Date - Start Time – End Time</a:t>
            </a:r>
          </a:p>
        </p:txBody>
      </p:sp>
      <p:sp>
        <p:nvSpPr>
          <p:cNvPr id="54" name="Text Placeholder 5"/>
          <p:cNvSpPr txBox="1">
            <a:spLocks/>
          </p:cNvSpPr>
          <p:nvPr/>
        </p:nvSpPr>
        <p:spPr>
          <a:xfrm>
            <a:off x="4040713" y="6989285"/>
            <a:ext cx="1680764" cy="8979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24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760" dirty="0">
                <a:solidFill>
                  <a:srgbClr val="0070C0"/>
                </a:solidFill>
                <a:latin typeface="Impact"/>
              </a:rPr>
              <a:t>Where</a:t>
            </a:r>
          </a:p>
        </p:txBody>
      </p:sp>
      <p:sp>
        <p:nvSpPr>
          <p:cNvPr id="55" name="Text Placeholder 6"/>
          <p:cNvSpPr txBox="1">
            <a:spLocks/>
          </p:cNvSpPr>
          <p:nvPr/>
        </p:nvSpPr>
        <p:spPr>
          <a:xfrm>
            <a:off x="4040713" y="7140111"/>
            <a:ext cx="2209924" cy="193082"/>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3800" kern="1200" cap="none" baseline="0">
                <a:solidFill>
                  <a:schemeClr val="tx2"/>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1200" dirty="0">
                <a:solidFill>
                  <a:srgbClr val="111111"/>
                </a:solidFill>
                <a:latin typeface="Impact"/>
              </a:rPr>
              <a:t>Location Goes Here</a:t>
            </a:r>
          </a:p>
        </p:txBody>
      </p:sp>
      <p:sp>
        <p:nvSpPr>
          <p:cNvPr id="56" name="Text Placeholder 7"/>
          <p:cNvSpPr txBox="1">
            <a:spLocks/>
          </p:cNvSpPr>
          <p:nvPr/>
        </p:nvSpPr>
        <p:spPr>
          <a:xfrm>
            <a:off x="4091547" y="7317237"/>
            <a:ext cx="1680764" cy="172232"/>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1400" kern="1200" cap="none"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600" dirty="0">
                <a:solidFill>
                  <a:srgbClr val="0070C0"/>
                </a:solidFill>
                <a:latin typeface="Impact"/>
              </a:rPr>
              <a:t>Address, City, TX</a:t>
            </a:r>
          </a:p>
        </p:txBody>
      </p:sp>
      <p:sp>
        <p:nvSpPr>
          <p:cNvPr id="57" name="Text Placeholder 8"/>
          <p:cNvSpPr txBox="1">
            <a:spLocks/>
          </p:cNvSpPr>
          <p:nvPr/>
        </p:nvSpPr>
        <p:spPr>
          <a:xfrm>
            <a:off x="3878349" y="7628798"/>
            <a:ext cx="2654018" cy="301174"/>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sz="1400" kern="1200" cap="none" baseline="0">
                <a:solidFill>
                  <a:schemeClr val="tx2"/>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defTabSz="295344">
              <a:defRPr/>
            </a:pPr>
            <a:r>
              <a:rPr lang="en-US" sz="800" dirty="0">
                <a:solidFill>
                  <a:srgbClr val="111111"/>
                </a:solidFill>
                <a:latin typeface="Impact"/>
              </a:rPr>
              <a:t>JOIN US TO SAVE LIVES AND • </a:t>
            </a:r>
            <a:r>
              <a:rPr lang="en-US" sz="800" dirty="0">
                <a:solidFill>
                  <a:srgbClr val="0070C0"/>
                </a:solidFill>
                <a:latin typeface="Impact"/>
              </a:rPr>
              <a:t>list an activity </a:t>
            </a:r>
            <a:r>
              <a:rPr lang="en-US" sz="800" dirty="0">
                <a:solidFill>
                  <a:srgbClr val="111111"/>
                </a:solidFill>
                <a:latin typeface="Impact"/>
              </a:rPr>
              <a:t>• List another activity• </a:t>
            </a:r>
            <a:r>
              <a:rPr lang="en-US" sz="800" dirty="0">
                <a:solidFill>
                  <a:srgbClr val="0070C0"/>
                </a:solidFill>
                <a:latin typeface="Impact"/>
              </a:rPr>
              <a:t>list another activity </a:t>
            </a:r>
            <a:r>
              <a:rPr lang="en-US" sz="800" dirty="0">
                <a:solidFill>
                  <a:srgbClr val="111111"/>
                </a:solidFill>
                <a:latin typeface="Impact"/>
              </a:rPr>
              <a:t>• And another •</a:t>
            </a:r>
            <a:r>
              <a:rPr lang="en-US" sz="800" dirty="0">
                <a:solidFill>
                  <a:srgbClr val="0070C0"/>
                </a:solidFill>
                <a:latin typeface="Impact"/>
              </a:rPr>
              <a:t> And another </a:t>
            </a:r>
          </a:p>
        </p:txBody>
      </p:sp>
      <p:sp>
        <p:nvSpPr>
          <p:cNvPr id="58" name="Text Placeholder 2"/>
          <p:cNvSpPr txBox="1">
            <a:spLocks/>
          </p:cNvSpPr>
          <p:nvPr/>
        </p:nvSpPr>
        <p:spPr>
          <a:xfrm>
            <a:off x="5565541" y="7982871"/>
            <a:ext cx="771173" cy="137636"/>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90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pPr algn="r"/>
            <a:r>
              <a:rPr lang="en-US" sz="608" b="1" cap="none" dirty="0">
                <a:solidFill>
                  <a:schemeClr val="tx1"/>
                </a:solidFill>
                <a:latin typeface="Calibri" panose="020F0502020204030204" pitchFamily="34" charset="0"/>
                <a:cs typeface="Calibri" panose="020F0502020204030204" pitchFamily="34" charset="0"/>
              </a:rPr>
              <a:t># Unite4Life</a:t>
            </a:r>
          </a:p>
          <a:p>
            <a:pPr algn="r"/>
            <a:r>
              <a:rPr lang="en-US" sz="608" b="1" cap="none" dirty="0">
                <a:solidFill>
                  <a:schemeClr val="tx1"/>
                </a:solidFill>
                <a:latin typeface="Calibri" panose="020F0502020204030204" pitchFamily="34" charset="0"/>
                <a:cs typeface="Calibri" panose="020F0502020204030204" pitchFamily="34" charset="0"/>
              </a:rPr>
              <a:t>#</a:t>
            </a:r>
            <a:r>
              <a:rPr lang="en-US" sz="608" b="1" cap="none" dirty="0" err="1">
                <a:solidFill>
                  <a:schemeClr val="tx1"/>
                </a:solidFill>
                <a:latin typeface="Calibri" panose="020F0502020204030204" pitchFamily="34" charset="0"/>
                <a:cs typeface="Calibri" panose="020F0502020204030204" pitchFamily="34" charset="0"/>
              </a:rPr>
              <a:t>DonateLifeTexas</a:t>
            </a:r>
            <a:endParaRPr lang="en-US" sz="608" b="1" cap="none" dirty="0">
              <a:solidFill>
                <a:schemeClr val="tx1"/>
              </a:solidFill>
              <a:latin typeface="Calibri" panose="020F0502020204030204" pitchFamily="34" charset="0"/>
              <a:cs typeface="Calibri" panose="020F0502020204030204" pitchFamily="34" charset="0"/>
            </a:endParaRPr>
          </a:p>
        </p:txBody>
      </p:sp>
      <p:sp>
        <p:nvSpPr>
          <p:cNvPr id="59" name="Text Placeholder 2"/>
          <p:cNvSpPr txBox="1">
            <a:spLocks/>
          </p:cNvSpPr>
          <p:nvPr/>
        </p:nvSpPr>
        <p:spPr>
          <a:xfrm>
            <a:off x="4050624" y="8051857"/>
            <a:ext cx="886328" cy="68650"/>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9000" kern="1200" cap="all" baseline="0">
                <a:solidFill>
                  <a:schemeClr val="accent1"/>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r>
              <a:rPr lang="en-US" sz="608" b="1" cap="none" dirty="0" err="1">
                <a:solidFill>
                  <a:schemeClr val="tx1"/>
                </a:solidFill>
                <a:latin typeface="Calibri" panose="020F0502020204030204" pitchFamily="34" charset="0"/>
                <a:cs typeface="Calibri" panose="020F0502020204030204" pitchFamily="34" charset="0"/>
              </a:rPr>
              <a:t>DonateLifeTexas</a:t>
            </a:r>
            <a:r>
              <a:rPr lang="en-US" sz="608" b="1" cap="none" dirty="0">
                <a:solidFill>
                  <a:schemeClr val="tx1"/>
                </a:solidFill>
                <a:latin typeface="Calibri" panose="020F0502020204030204" pitchFamily="34" charset="0"/>
                <a:cs typeface="Calibri" panose="020F0502020204030204" pitchFamily="34" charset="0"/>
              </a:rPr>
              <a:t>. org</a:t>
            </a:r>
          </a:p>
        </p:txBody>
      </p:sp>
      <p:cxnSp>
        <p:nvCxnSpPr>
          <p:cNvPr id="60" name="Straight Connector 59"/>
          <p:cNvCxnSpPr/>
          <p:nvPr/>
        </p:nvCxnSpPr>
        <p:spPr>
          <a:xfrm>
            <a:off x="4413152" y="7521297"/>
            <a:ext cx="1470941" cy="0"/>
          </a:xfrm>
          <a:prstGeom prst="line">
            <a:avLst/>
          </a:prstGeom>
          <a:ln w="19050">
            <a:solidFill>
              <a:srgbClr val="B4CE3C"/>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426866" y="6503076"/>
            <a:ext cx="1470941" cy="0"/>
          </a:xfrm>
          <a:prstGeom prst="line">
            <a:avLst/>
          </a:prstGeom>
          <a:ln w="19050">
            <a:solidFill>
              <a:srgbClr val="B4CE3C"/>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p:nvPicPr>
        <p:blipFill rotWithShape="1">
          <a:blip r:embed="rId2">
            <a:extLst>
              <a:ext uri="{28A0092B-C50C-407E-A947-70E740481C1C}">
                <a14:useLocalDpi xmlns:a14="http://schemas.microsoft.com/office/drawing/2010/main" val="0"/>
              </a:ext>
            </a:extLst>
          </a:blip>
          <a:srcRect b="78338"/>
          <a:stretch/>
        </p:blipFill>
        <p:spPr>
          <a:xfrm>
            <a:off x="3475779" y="4651823"/>
            <a:ext cx="3215408" cy="901667"/>
          </a:xfrm>
          <a:prstGeom prst="rect">
            <a:avLst/>
          </a:prstGeom>
        </p:spPr>
      </p:pic>
      <p:grpSp>
        <p:nvGrpSpPr>
          <p:cNvPr id="82" name="Group 81"/>
          <p:cNvGrpSpPr/>
          <p:nvPr/>
        </p:nvGrpSpPr>
        <p:grpSpPr>
          <a:xfrm rot="10800000">
            <a:off x="3649522" y="1038809"/>
            <a:ext cx="3154885" cy="1348967"/>
            <a:chOff x="3567987" y="1152702"/>
            <a:chExt cx="3154885" cy="1348967"/>
          </a:xfrm>
        </p:grpSpPr>
        <p:sp>
          <p:nvSpPr>
            <p:cNvPr id="64" name="Rectangle 63"/>
            <p:cNvSpPr/>
            <p:nvPr/>
          </p:nvSpPr>
          <p:spPr>
            <a:xfrm>
              <a:off x="3579273" y="1152702"/>
              <a:ext cx="3143599" cy="1348967"/>
            </a:xfrm>
            <a:prstGeom prst="rect">
              <a:avLst/>
            </a:prstGeom>
            <a:solidFill>
              <a:schemeClr val="bg1"/>
            </a:solid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65" name="TextBox 11"/>
            <p:cNvSpPr txBox="1">
              <a:spLocks noChangeArrowheads="1"/>
            </p:cNvSpPr>
            <p:nvPr/>
          </p:nvSpPr>
          <p:spPr bwMode="auto">
            <a:xfrm>
              <a:off x="4645131" y="1843065"/>
              <a:ext cx="1028678" cy="4869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On average, 22 people die each day while waiting for an organ transplant.</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66" name="TextBox 12"/>
            <p:cNvSpPr txBox="1">
              <a:spLocks noChangeArrowheads="1"/>
            </p:cNvSpPr>
            <p:nvPr/>
          </p:nvSpPr>
          <p:spPr bwMode="auto">
            <a:xfrm>
              <a:off x="3567987" y="1830535"/>
              <a:ext cx="1106736" cy="499501"/>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Every 10 minutes, someone new is added to the national transplant waiting list.</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pic>
          <p:nvPicPr>
            <p:cNvPr id="6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6267" y="1232927"/>
              <a:ext cx="550177" cy="618111"/>
            </a:xfrm>
            <a:prstGeom prst="rect">
              <a:avLst/>
            </a:prstGeom>
            <a:noFill/>
            <a:extLst>
              <a:ext uri="{909E8E84-426E-40DD-AFC4-6F175D3DCCD1}">
                <a14:hiddenFill xmlns:a14="http://schemas.microsoft.com/office/drawing/2010/main">
                  <a:solidFill>
                    <a:srgbClr val="FFFFFF"/>
                  </a:solidFill>
                </a14:hiddenFill>
              </a:ext>
            </a:extLst>
          </p:spPr>
        </p:pic>
        <p:grpSp>
          <p:nvGrpSpPr>
            <p:cNvPr id="68" name="Group 67"/>
            <p:cNvGrpSpPr/>
            <p:nvPr/>
          </p:nvGrpSpPr>
          <p:grpSpPr>
            <a:xfrm>
              <a:off x="4735927" y="1333575"/>
              <a:ext cx="716560" cy="406617"/>
              <a:chOff x="0" y="0"/>
              <a:chExt cx="1802461" cy="993753"/>
            </a:xfrm>
          </p:grpSpPr>
          <p:grpSp>
            <p:nvGrpSpPr>
              <p:cNvPr id="73" name="Group 72"/>
              <p:cNvGrpSpPr/>
              <p:nvPr/>
            </p:nvGrpSpPr>
            <p:grpSpPr>
              <a:xfrm>
                <a:off x="145774" y="0"/>
                <a:ext cx="1569078" cy="993753"/>
                <a:chOff x="145774" y="0"/>
                <a:chExt cx="1569078" cy="993753"/>
              </a:xfrm>
            </p:grpSpPr>
            <p:grpSp>
              <p:nvGrpSpPr>
                <p:cNvPr id="76" name="Group 75"/>
                <p:cNvGrpSpPr/>
                <p:nvPr/>
              </p:nvGrpSpPr>
              <p:grpSpPr>
                <a:xfrm>
                  <a:off x="166043" y="0"/>
                  <a:ext cx="1548809" cy="505654"/>
                  <a:chOff x="166043" y="0"/>
                  <a:chExt cx="1548809" cy="505654"/>
                </a:xfrm>
              </p:grpSpPr>
              <p:pic>
                <p:nvPicPr>
                  <p:cNvPr id="80" name="Picture 79"/>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502201" y="0"/>
                    <a:ext cx="212651" cy="4890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 name="Picture 80"/>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166043" y="13179"/>
                    <a:ext cx="1336158" cy="49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77" name="Group 76"/>
                <p:cNvGrpSpPr/>
                <p:nvPr/>
              </p:nvGrpSpPr>
              <p:grpSpPr>
                <a:xfrm>
                  <a:off x="145774" y="488099"/>
                  <a:ext cx="1548809" cy="505654"/>
                  <a:chOff x="145774" y="488099"/>
                  <a:chExt cx="1548809" cy="505654"/>
                </a:xfrm>
              </p:grpSpPr>
              <p:pic>
                <p:nvPicPr>
                  <p:cNvPr id="78" name="Picture 77"/>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481932" y="488099"/>
                    <a:ext cx="212651" cy="4890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9" name="Picture 78"/>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145774" y="501278"/>
                    <a:ext cx="1336158" cy="49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pic>
            <p:nvPicPr>
              <p:cNvPr id="74" name="Picture 73"/>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1656687" y="220128"/>
                <a:ext cx="145774" cy="499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5" name="Picture 74"/>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0" y="232917"/>
                <a:ext cx="145774" cy="499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69" name="Group 68"/>
            <p:cNvGrpSpPr/>
            <p:nvPr/>
          </p:nvGrpSpPr>
          <p:grpSpPr>
            <a:xfrm>
              <a:off x="5645371" y="1186113"/>
              <a:ext cx="1077501" cy="1243022"/>
              <a:chOff x="318770" y="-106259"/>
              <a:chExt cx="2185670" cy="2362795"/>
            </a:xfrm>
          </p:grpSpPr>
          <p:sp>
            <p:nvSpPr>
              <p:cNvPr id="70" name="TextBox 7"/>
              <p:cNvSpPr txBox="1"/>
              <p:nvPr/>
            </p:nvSpPr>
            <p:spPr>
              <a:xfrm>
                <a:off x="318770" y="1144968"/>
                <a:ext cx="2185670" cy="1111568"/>
              </a:xfrm>
              <a:prstGeom prst="rect">
                <a:avLst/>
              </a:prstGeom>
              <a:noFill/>
            </p:spPr>
            <p:txBody>
              <a:bodyPr wrap="square" rtlCol="0">
                <a:spAutoFit/>
              </a:bodyPr>
              <a:lstStyle/>
              <a:p>
                <a:pPr marL="0" marR="0" algn="ctr">
                  <a:spcBef>
                    <a:spcPts val="0"/>
                  </a:spcBef>
                  <a:spcAft>
                    <a:spcPts val="0"/>
                  </a:spcAft>
                </a:pPr>
                <a:r>
                  <a:rPr lang="en-US" sz="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Texans are waiting for than will fit into twenty-seven 747 </a:t>
                </a:r>
                <a:r>
                  <a:rPr lang="en-US" sz="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airplanes</a:t>
                </a:r>
                <a:r>
                  <a:rPr lang="en-US" sz="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800" dirty="0">
                  <a:effectLst/>
                  <a:latin typeface="Times New Roman" panose="02020603050405020304" pitchFamily="18" charset="0"/>
                  <a:ea typeface="Times New Roman" panose="02020603050405020304" pitchFamily="18" charset="0"/>
                </a:endParaRPr>
              </a:p>
            </p:txBody>
          </p:sp>
          <p:pic>
            <p:nvPicPr>
              <p:cNvPr id="71" name="Picture 70" descr="Image result for airplane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327214">
                <a:off x="339472" y="-112410"/>
                <a:ext cx="1059941" cy="1072244"/>
              </a:xfrm>
              <a:prstGeom prst="rect">
                <a:avLst/>
              </a:prstGeom>
              <a:noFill/>
              <a:extLst>
                <a:ext uri="{909E8E84-426E-40DD-AFC4-6F175D3DCCD1}">
                  <a14:hiddenFill xmlns:a14="http://schemas.microsoft.com/office/drawing/2010/main">
                    <a:solidFill>
                      <a:srgbClr val="FFFFFF"/>
                    </a:solidFill>
                  </a14:hiddenFill>
                </a:ext>
              </a:extLst>
            </p:spPr>
          </p:pic>
          <p:sp>
            <p:nvSpPr>
              <p:cNvPr id="72" name="TextBox 5"/>
              <p:cNvSpPr txBox="1"/>
              <p:nvPr/>
            </p:nvSpPr>
            <p:spPr>
              <a:xfrm>
                <a:off x="1124899" y="406580"/>
                <a:ext cx="1190748" cy="643540"/>
              </a:xfrm>
              <a:prstGeom prst="rect">
                <a:avLst/>
              </a:prstGeom>
              <a:noFill/>
            </p:spPr>
            <p:txBody>
              <a:bodyPr wrap="none" rtlCol="0">
                <a:spAutoFit/>
              </a:bodyPr>
              <a:lstStyle/>
              <a:p>
                <a:pPr marL="0" marR="0">
                  <a:spcBef>
                    <a:spcPts val="0"/>
                  </a:spcBef>
                  <a:spcAft>
                    <a:spcPts val="0"/>
                  </a:spcAft>
                </a:pPr>
                <a:r>
                  <a:rPr lang="en-US" sz="1600" b="1" kern="1200" dirty="0">
                    <a:solidFill>
                      <a:srgbClr val="0070C0"/>
                    </a:solidFill>
                    <a:effectLst/>
                    <a:latin typeface="Arial Rounded MT Bold" panose="020F0704030504030204" pitchFamily="34" charset="0"/>
                    <a:ea typeface="Times New Roman" panose="02020603050405020304" pitchFamily="18" charset="0"/>
                    <a:cs typeface="Times New Roman" panose="02020603050405020304" pitchFamily="18" charset="0"/>
                  </a:rPr>
                  <a:t>x 27</a:t>
                </a:r>
                <a:endParaRPr lang="en-US" sz="1600" dirty="0">
                  <a:effectLst/>
                  <a:latin typeface="Times New Roman" panose="02020603050405020304" pitchFamily="18" charset="0"/>
                  <a:ea typeface="Times New Roman" panose="02020603050405020304" pitchFamily="18" charset="0"/>
                </a:endParaRPr>
              </a:p>
            </p:txBody>
          </p:sp>
        </p:grpSp>
      </p:grpSp>
      <p:grpSp>
        <p:nvGrpSpPr>
          <p:cNvPr id="83" name="Group 82"/>
          <p:cNvGrpSpPr/>
          <p:nvPr/>
        </p:nvGrpSpPr>
        <p:grpSpPr>
          <a:xfrm rot="10800000">
            <a:off x="55217" y="1034191"/>
            <a:ext cx="3154885" cy="1348967"/>
            <a:chOff x="3567987" y="1152702"/>
            <a:chExt cx="3154885" cy="1348967"/>
          </a:xfrm>
        </p:grpSpPr>
        <p:sp>
          <p:nvSpPr>
            <p:cNvPr id="84" name="Rectangle 83"/>
            <p:cNvSpPr/>
            <p:nvPr/>
          </p:nvSpPr>
          <p:spPr>
            <a:xfrm>
              <a:off x="3579273" y="1152702"/>
              <a:ext cx="3143599" cy="1348967"/>
            </a:xfrm>
            <a:prstGeom prst="rect">
              <a:avLst/>
            </a:prstGeom>
            <a:solidFill>
              <a:schemeClr val="bg1"/>
            </a:solid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5" name="TextBox 11"/>
            <p:cNvSpPr txBox="1">
              <a:spLocks noChangeArrowheads="1"/>
            </p:cNvSpPr>
            <p:nvPr/>
          </p:nvSpPr>
          <p:spPr bwMode="auto">
            <a:xfrm>
              <a:off x="4645131" y="1843065"/>
              <a:ext cx="1028678" cy="4869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On average, 22 people die each day while waiting for an organ transplant.</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86" name="TextBox 12"/>
            <p:cNvSpPr txBox="1">
              <a:spLocks noChangeArrowheads="1"/>
            </p:cNvSpPr>
            <p:nvPr/>
          </p:nvSpPr>
          <p:spPr bwMode="auto">
            <a:xfrm>
              <a:off x="3567987" y="1830535"/>
              <a:ext cx="1106736" cy="499501"/>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Every 10 minutes, someone new is added to the national transplant waiting list.</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pic>
          <p:nvPicPr>
            <p:cNvPr id="8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6267" y="1232927"/>
              <a:ext cx="550177" cy="618111"/>
            </a:xfrm>
            <a:prstGeom prst="rect">
              <a:avLst/>
            </a:prstGeom>
            <a:noFill/>
            <a:extLst>
              <a:ext uri="{909E8E84-426E-40DD-AFC4-6F175D3DCCD1}">
                <a14:hiddenFill xmlns:a14="http://schemas.microsoft.com/office/drawing/2010/main">
                  <a:solidFill>
                    <a:srgbClr val="FFFFFF"/>
                  </a:solidFill>
                </a14:hiddenFill>
              </a:ext>
            </a:extLst>
          </p:spPr>
        </p:pic>
        <p:grpSp>
          <p:nvGrpSpPr>
            <p:cNvPr id="88" name="Group 87"/>
            <p:cNvGrpSpPr/>
            <p:nvPr/>
          </p:nvGrpSpPr>
          <p:grpSpPr>
            <a:xfrm>
              <a:off x="4735927" y="1333575"/>
              <a:ext cx="716560" cy="406617"/>
              <a:chOff x="0" y="0"/>
              <a:chExt cx="1802461" cy="993753"/>
            </a:xfrm>
          </p:grpSpPr>
          <p:grpSp>
            <p:nvGrpSpPr>
              <p:cNvPr id="93" name="Group 92"/>
              <p:cNvGrpSpPr/>
              <p:nvPr/>
            </p:nvGrpSpPr>
            <p:grpSpPr>
              <a:xfrm>
                <a:off x="145774" y="0"/>
                <a:ext cx="1569078" cy="993753"/>
                <a:chOff x="145774" y="0"/>
                <a:chExt cx="1569078" cy="993753"/>
              </a:xfrm>
            </p:grpSpPr>
            <p:grpSp>
              <p:nvGrpSpPr>
                <p:cNvPr id="96" name="Group 95"/>
                <p:cNvGrpSpPr/>
                <p:nvPr/>
              </p:nvGrpSpPr>
              <p:grpSpPr>
                <a:xfrm>
                  <a:off x="166043" y="0"/>
                  <a:ext cx="1548809" cy="505654"/>
                  <a:chOff x="166043" y="0"/>
                  <a:chExt cx="1548809" cy="505654"/>
                </a:xfrm>
              </p:grpSpPr>
              <p:pic>
                <p:nvPicPr>
                  <p:cNvPr id="100" name="Picture 99"/>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502201" y="0"/>
                    <a:ext cx="212651" cy="4890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1" name="Picture 100"/>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166043" y="13179"/>
                    <a:ext cx="1336158" cy="49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97" name="Group 96"/>
                <p:cNvGrpSpPr/>
                <p:nvPr/>
              </p:nvGrpSpPr>
              <p:grpSpPr>
                <a:xfrm>
                  <a:off x="145774" y="488099"/>
                  <a:ext cx="1548809" cy="505654"/>
                  <a:chOff x="145774" y="488099"/>
                  <a:chExt cx="1548809" cy="505654"/>
                </a:xfrm>
              </p:grpSpPr>
              <p:pic>
                <p:nvPicPr>
                  <p:cNvPr id="98" name="Picture 97"/>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481932" y="488099"/>
                    <a:ext cx="212651" cy="4890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9" name="Picture 98"/>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145774" y="501278"/>
                    <a:ext cx="1336158" cy="49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pic>
            <p:nvPicPr>
              <p:cNvPr id="94" name="Picture 93"/>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1656687" y="220128"/>
                <a:ext cx="145774" cy="499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5" name="Picture 94"/>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0" y="232917"/>
                <a:ext cx="145774" cy="499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89" name="Group 88"/>
            <p:cNvGrpSpPr/>
            <p:nvPr/>
          </p:nvGrpSpPr>
          <p:grpSpPr>
            <a:xfrm>
              <a:off x="5645371" y="1186113"/>
              <a:ext cx="1077501" cy="1243022"/>
              <a:chOff x="318770" y="-106259"/>
              <a:chExt cx="2185670" cy="2362795"/>
            </a:xfrm>
          </p:grpSpPr>
          <p:sp>
            <p:nvSpPr>
              <p:cNvPr id="90" name="TextBox 7"/>
              <p:cNvSpPr txBox="1"/>
              <p:nvPr/>
            </p:nvSpPr>
            <p:spPr>
              <a:xfrm>
                <a:off x="318770" y="1144968"/>
                <a:ext cx="2185670" cy="1111568"/>
              </a:xfrm>
              <a:prstGeom prst="rect">
                <a:avLst/>
              </a:prstGeom>
              <a:noFill/>
            </p:spPr>
            <p:txBody>
              <a:bodyPr wrap="square" rtlCol="0">
                <a:spAutoFit/>
              </a:bodyPr>
              <a:lstStyle/>
              <a:p>
                <a:pPr marL="0" marR="0" algn="ctr">
                  <a:spcBef>
                    <a:spcPts val="0"/>
                  </a:spcBef>
                  <a:spcAft>
                    <a:spcPts val="0"/>
                  </a:spcAft>
                </a:pPr>
                <a:r>
                  <a:rPr lang="en-US" sz="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Texans are waiting for than will fit into twenty-seven 747 </a:t>
                </a:r>
                <a:r>
                  <a:rPr lang="en-US" sz="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airplanes</a:t>
                </a:r>
                <a:r>
                  <a:rPr lang="en-US" sz="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800" dirty="0">
                  <a:effectLst/>
                  <a:latin typeface="Times New Roman" panose="02020603050405020304" pitchFamily="18" charset="0"/>
                  <a:ea typeface="Times New Roman" panose="02020603050405020304" pitchFamily="18" charset="0"/>
                </a:endParaRPr>
              </a:p>
            </p:txBody>
          </p:sp>
          <p:pic>
            <p:nvPicPr>
              <p:cNvPr id="91" name="Picture 90" descr="Image result for airplane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327214">
                <a:off x="339472" y="-112410"/>
                <a:ext cx="1059941" cy="1072244"/>
              </a:xfrm>
              <a:prstGeom prst="rect">
                <a:avLst/>
              </a:prstGeom>
              <a:noFill/>
              <a:extLst>
                <a:ext uri="{909E8E84-426E-40DD-AFC4-6F175D3DCCD1}">
                  <a14:hiddenFill xmlns:a14="http://schemas.microsoft.com/office/drawing/2010/main">
                    <a:solidFill>
                      <a:srgbClr val="FFFFFF"/>
                    </a:solidFill>
                  </a14:hiddenFill>
                </a:ext>
              </a:extLst>
            </p:spPr>
          </p:pic>
          <p:sp>
            <p:nvSpPr>
              <p:cNvPr id="92" name="TextBox 5"/>
              <p:cNvSpPr txBox="1"/>
              <p:nvPr/>
            </p:nvSpPr>
            <p:spPr>
              <a:xfrm>
                <a:off x="1124899" y="406580"/>
                <a:ext cx="1190748" cy="643540"/>
              </a:xfrm>
              <a:prstGeom prst="rect">
                <a:avLst/>
              </a:prstGeom>
              <a:noFill/>
            </p:spPr>
            <p:txBody>
              <a:bodyPr wrap="none" rtlCol="0">
                <a:spAutoFit/>
              </a:bodyPr>
              <a:lstStyle/>
              <a:p>
                <a:pPr marL="0" marR="0">
                  <a:spcBef>
                    <a:spcPts val="0"/>
                  </a:spcBef>
                  <a:spcAft>
                    <a:spcPts val="0"/>
                  </a:spcAft>
                </a:pPr>
                <a:r>
                  <a:rPr lang="en-US" sz="1600" b="1" kern="1200" dirty="0">
                    <a:solidFill>
                      <a:srgbClr val="0070C0"/>
                    </a:solidFill>
                    <a:effectLst/>
                    <a:latin typeface="Arial Rounded MT Bold" panose="020F0704030504030204" pitchFamily="34" charset="0"/>
                    <a:ea typeface="Times New Roman" panose="02020603050405020304" pitchFamily="18" charset="0"/>
                    <a:cs typeface="Times New Roman" panose="02020603050405020304" pitchFamily="18" charset="0"/>
                  </a:rPr>
                  <a:t>x 27</a:t>
                </a:r>
                <a:endParaRPr lang="en-US" sz="1600" dirty="0">
                  <a:effectLst/>
                  <a:latin typeface="Times New Roman" panose="02020603050405020304" pitchFamily="18" charset="0"/>
                  <a:ea typeface="Times New Roman" panose="02020603050405020304" pitchFamily="18" charset="0"/>
                </a:endParaRPr>
              </a:p>
            </p:txBody>
          </p:sp>
        </p:grpSp>
      </p:grpSp>
      <p:grpSp>
        <p:nvGrpSpPr>
          <p:cNvPr id="104" name="Group 103"/>
          <p:cNvGrpSpPr/>
          <p:nvPr/>
        </p:nvGrpSpPr>
        <p:grpSpPr>
          <a:xfrm rot="10800000">
            <a:off x="3582964" y="2649703"/>
            <a:ext cx="3276714" cy="1727787"/>
            <a:chOff x="3550492" y="2700615"/>
            <a:chExt cx="3276714" cy="1727787"/>
          </a:xfrm>
        </p:grpSpPr>
        <p:sp>
          <p:nvSpPr>
            <p:cNvPr id="102" name="Rectangle 19"/>
            <p:cNvSpPr>
              <a:spLocks noChangeArrowheads="1"/>
            </p:cNvSpPr>
            <p:nvPr/>
          </p:nvSpPr>
          <p:spPr bwMode="auto">
            <a:xfrm>
              <a:off x="3550492" y="2700615"/>
              <a:ext cx="323988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Donate Life Texas Gives Texans the Power to Save Lives.</a:t>
              </a:r>
              <a:endParaRPr kumimoji="0" lang="en-US" altLang="en-US" sz="8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ts val="600"/>
                </a:spcBef>
                <a:spcAft>
                  <a:spcPct val="0"/>
                </a:spcAft>
                <a:buClrTx/>
                <a:buSzTx/>
                <a:buFontTx/>
                <a:buNone/>
                <a:tabLst/>
              </a:pPr>
              <a:r>
                <a:rPr kumimoji="0" lang="en-US" altLang="en-US" sz="85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By joining the Donate Life Texas donor registry, you can give hope to thousands of people awaiting the transplant they need to survive.</a:t>
              </a:r>
              <a:endParaRPr kumimoji="0" lang="en-US" altLang="en-US" sz="85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ts val="600"/>
                </a:spcBef>
                <a:spcAft>
                  <a:spcPct val="0"/>
                </a:spcAft>
                <a:buClrTx/>
                <a:buSzTx/>
                <a:buFontTx/>
                <a:buNone/>
                <a:tabLst/>
              </a:pPr>
              <a:r>
                <a:rPr kumimoji="0" lang="en-US" altLang="en-US" sz="85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Registering to be an organ, eye and tissue donor legally records your decision to be a donor. Your gift of life can save as many as eight lives through organ donation, restore sight to others with cornea donations and touch countless others through tissue donation. It takes only moments, yet means a second chance of a lifetime.</a:t>
              </a:r>
              <a:endParaRPr kumimoji="0" lang="en-US" altLang="en-US" sz="85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50" b="0" i="0" u="none" strike="noStrike" cap="none" normalizeH="0" baseline="0" dirty="0">
                <a:ln>
                  <a:noFill/>
                </a:ln>
                <a:solidFill>
                  <a:schemeClr val="tx1"/>
                </a:solidFill>
                <a:effectLst/>
              </a:endParaRPr>
            </a:p>
          </p:txBody>
        </p:sp>
        <p:sp>
          <p:nvSpPr>
            <p:cNvPr id="103" name="Rectangle 25"/>
            <p:cNvSpPr>
              <a:spLocks noChangeArrowheads="1"/>
            </p:cNvSpPr>
            <p:nvPr/>
          </p:nvSpPr>
          <p:spPr bwMode="auto">
            <a:xfrm>
              <a:off x="3550492" y="4012904"/>
              <a:ext cx="327671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50" b="1"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To date,</a:t>
              </a:r>
              <a:r>
                <a:rPr kumimoji="0" lang="en-US" altLang="en-US" sz="1050" b="1" i="0" u="none" strike="noStrike" cap="none" normalizeH="0" dirty="0">
                  <a:ln>
                    <a:noFill/>
                  </a:ln>
                  <a:solidFill>
                    <a:schemeClr val="tx1"/>
                  </a:solidFill>
                  <a:effectLst/>
                  <a:ea typeface="Times New Roman" panose="02020603050405020304" pitchFamily="18" charset="0"/>
                  <a:cs typeface="Times New Roman" panose="02020603050405020304" pitchFamily="18" charset="0"/>
                </a:rPr>
                <a:t> 962 Donor Heroes registered through DLT have made 3,278 organs available for lifesaving transplants.</a:t>
              </a:r>
              <a:endParaRPr kumimoji="0" lang="en-US" altLang="en-US" sz="1200" b="0" i="0" u="none" strike="noStrike" cap="none" normalizeH="0" baseline="0" dirty="0">
                <a:ln>
                  <a:noFill/>
                </a:ln>
                <a:solidFill>
                  <a:schemeClr val="tx1"/>
                </a:solidFill>
                <a:effectLst/>
              </a:endParaRPr>
            </a:p>
          </p:txBody>
        </p:sp>
      </p:grpSp>
      <p:grpSp>
        <p:nvGrpSpPr>
          <p:cNvPr id="105" name="Group 104"/>
          <p:cNvGrpSpPr/>
          <p:nvPr/>
        </p:nvGrpSpPr>
        <p:grpSpPr>
          <a:xfrm rot="10800000">
            <a:off x="-15817" y="2643878"/>
            <a:ext cx="3276714" cy="1727787"/>
            <a:chOff x="3550492" y="2700615"/>
            <a:chExt cx="3276714" cy="1727787"/>
          </a:xfrm>
        </p:grpSpPr>
        <p:sp>
          <p:nvSpPr>
            <p:cNvPr id="106" name="Rectangle 19"/>
            <p:cNvSpPr>
              <a:spLocks noChangeArrowheads="1"/>
            </p:cNvSpPr>
            <p:nvPr/>
          </p:nvSpPr>
          <p:spPr bwMode="auto">
            <a:xfrm>
              <a:off x="3550492" y="2700615"/>
              <a:ext cx="323988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Donate Life Texas Gives Texans the Power to Save Lives.</a:t>
              </a:r>
              <a:endParaRPr kumimoji="0" lang="en-US" altLang="en-US" sz="8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ts val="600"/>
                </a:spcBef>
                <a:spcAft>
                  <a:spcPct val="0"/>
                </a:spcAft>
                <a:buClrTx/>
                <a:buSzTx/>
                <a:buFontTx/>
                <a:buNone/>
                <a:tabLst/>
              </a:pPr>
              <a:r>
                <a:rPr kumimoji="0" lang="en-US" altLang="en-US" sz="85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By joining the Donate Life Texas donor registry, you can give hope to thousands of people awaiting the transplant they need to survive.</a:t>
              </a:r>
              <a:endParaRPr kumimoji="0" lang="en-US" altLang="en-US" sz="85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ts val="600"/>
                </a:spcBef>
                <a:spcAft>
                  <a:spcPct val="0"/>
                </a:spcAft>
                <a:buClrTx/>
                <a:buSzTx/>
                <a:buFontTx/>
                <a:buNone/>
                <a:tabLst/>
              </a:pPr>
              <a:r>
                <a:rPr kumimoji="0" lang="en-US" altLang="en-US" sz="85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Registering to be an organ, eye and tissue donor legally records your decision to be a donor. Your gift of life can save as many as eight lives through organ donation, restore sight to others with cornea donations and touch countless others through tissue donation. It takes only moments, yet means a second chance of a lifetime.</a:t>
              </a:r>
              <a:endParaRPr kumimoji="0" lang="en-US" altLang="en-US" sz="85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50" b="0" i="0" u="none" strike="noStrike" cap="none" normalizeH="0" baseline="0" dirty="0">
                <a:ln>
                  <a:noFill/>
                </a:ln>
                <a:solidFill>
                  <a:schemeClr val="tx1"/>
                </a:solidFill>
                <a:effectLst/>
              </a:endParaRPr>
            </a:p>
          </p:txBody>
        </p:sp>
        <p:sp>
          <p:nvSpPr>
            <p:cNvPr id="107" name="Rectangle 25"/>
            <p:cNvSpPr>
              <a:spLocks noChangeArrowheads="1"/>
            </p:cNvSpPr>
            <p:nvPr/>
          </p:nvSpPr>
          <p:spPr bwMode="auto">
            <a:xfrm>
              <a:off x="3550492" y="4012904"/>
              <a:ext cx="327671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50" b="1"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To date,</a:t>
              </a:r>
              <a:r>
                <a:rPr kumimoji="0" lang="en-US" altLang="en-US" sz="1050" b="1" i="0" u="none" strike="noStrike" cap="none" normalizeH="0" dirty="0">
                  <a:ln>
                    <a:noFill/>
                  </a:ln>
                  <a:solidFill>
                    <a:schemeClr val="tx1"/>
                  </a:solidFill>
                  <a:effectLst/>
                  <a:ea typeface="Times New Roman" panose="02020603050405020304" pitchFamily="18" charset="0"/>
                  <a:cs typeface="Times New Roman" panose="02020603050405020304" pitchFamily="18" charset="0"/>
                </a:rPr>
                <a:t> 962 Donor Heroes registered through DLT have made 3,278 organs available for lifesaving transplants.</a:t>
              </a:r>
              <a:endParaRPr kumimoji="0" lang="en-US" altLang="en-US" sz="1200" b="0" i="0" u="none" strike="noStrike" cap="none" normalizeH="0" baseline="0" dirty="0">
                <a:ln>
                  <a:noFill/>
                </a:ln>
                <a:solidFill>
                  <a:schemeClr val="tx1"/>
                </a:solidFill>
                <a:effectLst/>
              </a:endParaRPr>
            </a:p>
          </p:txBody>
        </p:sp>
      </p:grpSp>
      <p:sp>
        <p:nvSpPr>
          <p:cNvPr id="108" name="TextBox 107"/>
          <p:cNvSpPr txBox="1"/>
          <p:nvPr/>
        </p:nvSpPr>
        <p:spPr>
          <a:xfrm rot="5400000">
            <a:off x="3303955" y="8920062"/>
            <a:ext cx="332142" cy="219291"/>
          </a:xfrm>
          <a:prstGeom prst="rect">
            <a:avLst/>
          </a:prstGeom>
          <a:noFill/>
        </p:spPr>
        <p:txBody>
          <a:bodyPr wrap="none" rtlCol="0">
            <a:spAutoFit/>
          </a:bodyPr>
          <a:lstStyle/>
          <a:p>
            <a:r>
              <a:rPr lang="en-US" sz="825" dirty="0"/>
              <a:t>Cut</a:t>
            </a:r>
          </a:p>
        </p:txBody>
      </p:sp>
    </p:spTree>
    <p:extLst>
      <p:ext uri="{BB962C8B-B14F-4D97-AF65-F5344CB8AC3E}">
        <p14:creationId xmlns:p14="http://schemas.microsoft.com/office/powerpoint/2010/main" val="521651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TotalTime>
  <Words>500</Words>
  <Application>Microsoft Office PowerPoint</Application>
  <PresentationFormat>Letter Paper (8.5x11 in)</PresentationFormat>
  <Paragraphs>50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Rounded MT Bold</vt:lpstr>
      <vt:lpstr>Calibri</vt:lpstr>
      <vt:lpstr>Calibri Light</vt:lpstr>
      <vt:lpstr>Impact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Suzy Miller</dc:creator>
  <cp:lastModifiedBy>Suzy Miller</cp:lastModifiedBy>
  <cp:revision>6</cp:revision>
  <cp:lastPrinted>2016-09-21T23:48:47Z</cp:lastPrinted>
  <dcterms:created xsi:type="dcterms:W3CDTF">2016-09-21T23:13:05Z</dcterms:created>
  <dcterms:modified xsi:type="dcterms:W3CDTF">2016-09-21T23:52:33Z</dcterms:modified>
</cp:coreProperties>
</file>